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00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94626" autoAdjust="0"/>
  </p:normalViewPr>
  <p:slideViewPr>
    <p:cSldViewPr>
      <p:cViewPr varScale="1">
        <p:scale>
          <a:sx n="148" d="100"/>
          <a:sy n="148" d="100"/>
        </p:scale>
        <p:origin x="1602"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F64309-9766-4C43-9026-79EB282A0BBF}" type="datetimeFigureOut">
              <a:rPr lang="en-US" smtClean="0"/>
              <a:t>5/5/2022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5D264-5F29-43B9-82A8-0A5A43D38A59}" type="slidenum">
              <a:rPr lang="en-US" smtClean="0"/>
              <a:t>‹#›</a:t>
            </a:fld>
            <a:endParaRPr lang="en-US"/>
          </a:p>
        </p:txBody>
      </p:sp>
    </p:spTree>
    <p:extLst>
      <p:ext uri="{BB962C8B-B14F-4D97-AF65-F5344CB8AC3E}">
        <p14:creationId xmlns:p14="http://schemas.microsoft.com/office/powerpoint/2010/main" val="2080940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172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4182104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https://www.tensorflow.org/tutorials/text/image_captioning</a:t>
            </a:r>
            <a:endParaRPr/>
          </a:p>
        </p:txBody>
      </p:sp>
      <p:sp>
        <p:nvSpPr>
          <p:cNvPr id="222" name="Google Shape;22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80910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https://jalammar.github.io/visualizing-neural-machine-translation-mechanics-of-seq2seq-models-with-attention/</a:t>
            </a:r>
            <a:endParaRPr/>
          </a:p>
        </p:txBody>
      </p:sp>
      <p:sp>
        <p:nvSpPr>
          <p:cNvPr id="235" name="Google Shape;235;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18747167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3880989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7ec51ef55_1_8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127ec51ef55_1_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27ec51ef55_1_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3651388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extLst>
      <p:ext uri="{BB962C8B-B14F-4D97-AF65-F5344CB8AC3E}">
        <p14:creationId xmlns:p14="http://schemas.microsoft.com/office/powerpoint/2010/main" val="177460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extLst>
      <p:ext uri="{BB962C8B-B14F-4D97-AF65-F5344CB8AC3E}">
        <p14:creationId xmlns:p14="http://schemas.microsoft.com/office/powerpoint/2010/main" val="3902868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http://cnyah.com/2017/11/01/professor-forcing/</a:t>
            </a:r>
            <a:endParaRPr/>
          </a:p>
        </p:txBody>
      </p:sp>
      <p:sp>
        <p:nvSpPr>
          <p:cNvPr id="303" name="Google Shape;30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4371893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7ec51ef55_1_4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5" name="Google Shape;315;g127ec51ef55_1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6" name="Google Shape;316;g127ec51ef55_1_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2870672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7ec51ef55_1_5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8" name="Google Shape;328;g127ec51ef55_1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http://cnyah.com/2017/11/01/professor-forcing/</a:t>
            </a:r>
            <a:endParaRPr/>
          </a:p>
        </p:txBody>
      </p:sp>
      <p:sp>
        <p:nvSpPr>
          <p:cNvPr id="329" name="Google Shape;329;g127ec51ef55_1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79622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 name="Google Shape;9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https://ai.facebook.com/blog/hateful-memes-challenge-and-data-set/</a:t>
            </a:r>
            <a:endParaRPr/>
          </a:p>
          <a:p>
            <a:pPr marL="0" lvl="0" indent="0" algn="l" rtl="0">
              <a:spcBef>
                <a:spcPts val="0"/>
              </a:spcBef>
              <a:spcAft>
                <a:spcPts val="0"/>
              </a:spcAft>
              <a:buNone/>
            </a:pPr>
            <a:r>
              <a:rPr lang="en-US"/>
              <a:t>https://arxiv.org/pdf/2010.00747.pdf</a:t>
            </a:r>
            <a:endParaRPr/>
          </a:p>
          <a:p>
            <a:pPr marL="0" lvl="0" indent="0" algn="l" rtl="0">
              <a:spcBef>
                <a:spcPts val="0"/>
              </a:spcBef>
              <a:spcAft>
                <a:spcPts val="0"/>
              </a:spcAft>
              <a:buNone/>
            </a:pPr>
            <a:endParaRPr/>
          </a:p>
        </p:txBody>
      </p:sp>
      <p:sp>
        <p:nvSpPr>
          <p:cNvPr id="97" name="Google Shape;9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324492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832186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6" name="Google Shape;35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1696094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1199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33952162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2786568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6" name="Google Shape;406;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4050426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2841816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3462746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4048286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623888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https://ai.facebook.com/blog/hateful-memes-challenge-and-data-set/</a:t>
            </a:r>
            <a:endParaRPr/>
          </a:p>
          <a:p>
            <a:pPr marL="0" lvl="0" indent="0" algn="l" rtl="0">
              <a:spcBef>
                <a:spcPts val="0"/>
              </a:spcBef>
              <a:spcAft>
                <a:spcPts val="0"/>
              </a:spcAft>
              <a:buNone/>
            </a:pPr>
            <a:r>
              <a:rPr lang="en-US"/>
              <a:t>https://arxiv.org/pdf/2010.00747.pdf</a:t>
            </a:r>
            <a:endParaRPr/>
          </a:p>
          <a:p>
            <a:pPr marL="0" lvl="0" indent="0" algn="l" rtl="0">
              <a:spcBef>
                <a:spcPts val="0"/>
              </a:spcBef>
              <a:spcAft>
                <a:spcPts val="0"/>
              </a:spcAft>
              <a:buNone/>
            </a:pPr>
            <a:endParaRPr/>
          </a:p>
        </p:txBody>
      </p:sp>
      <p:sp>
        <p:nvSpPr>
          <p:cNvPr id="108" name="Google Shape;10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3600698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t>https://huggingface.co/models</a:t>
            </a:r>
            <a:endParaRPr dirty="0"/>
          </a:p>
        </p:txBody>
      </p:sp>
      <p:sp>
        <p:nvSpPr>
          <p:cNvPr id="437" name="Google Shape;43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737640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27ec51ef55_1_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127ec51ef55_1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127ec51ef55_1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301025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20210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127ec51ef55_1_9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g127ec51ef55_1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g127ec51ef55_1_9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17160078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22984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7ec51ef55_1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27ec51ef55_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27ec51ef55_1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4243834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7ec51ef55_1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27ec51ef55_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27ec51ef55_1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extLst>
      <p:ext uri="{BB962C8B-B14F-4D97-AF65-F5344CB8AC3E}">
        <p14:creationId xmlns:p14="http://schemas.microsoft.com/office/powerpoint/2010/main" val="774924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7ec51ef55_1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27ec51ef55_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27ec51ef55_1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extLst>
      <p:ext uri="{BB962C8B-B14F-4D97-AF65-F5344CB8AC3E}">
        <p14:creationId xmlns:p14="http://schemas.microsoft.com/office/powerpoint/2010/main" val="3416152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7ec51ef55_1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27ec51ef55_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27ec51ef55_1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extLst>
      <p:ext uri="{BB962C8B-B14F-4D97-AF65-F5344CB8AC3E}">
        <p14:creationId xmlns:p14="http://schemas.microsoft.com/office/powerpoint/2010/main" val="15290629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27ec51ef55_1_1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g127ec51ef55_1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127ec51ef55_1_1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159070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extLst>
      <p:ext uri="{BB962C8B-B14F-4D97-AF65-F5344CB8AC3E}">
        <p14:creationId xmlns:p14="http://schemas.microsoft.com/office/powerpoint/2010/main" val="276154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7ec51ef55_1_2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127ec51ef55_1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127ec51ef55_1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3658158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127ec51ef55_1_27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6" name="Google Shape;506;g127ec51ef55_1_2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127ec51ef55_1_2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789404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697047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extLst>
      <p:ext uri="{BB962C8B-B14F-4D97-AF65-F5344CB8AC3E}">
        <p14:creationId xmlns:p14="http://schemas.microsoft.com/office/powerpoint/2010/main" val="2676265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27ec51ef55_1_7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g127ec51ef55_1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127ec51ef55_1_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extLst>
      <p:ext uri="{BB962C8B-B14F-4D97-AF65-F5344CB8AC3E}">
        <p14:creationId xmlns:p14="http://schemas.microsoft.com/office/powerpoint/2010/main" val="3078174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0079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68687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44F770D-A5AD-4C59-88CD-EBF6B0FFC91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2886124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4F770D-A5AD-4C59-88CD-EBF6B0FFC91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1425950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4F770D-A5AD-4C59-88CD-EBF6B0FFC91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2987143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44F770D-A5AD-4C59-88CD-EBF6B0FFC91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2640432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4F770D-A5AD-4C59-88CD-EBF6B0FFC914}" type="datetimeFigureOut">
              <a:rPr lang="en-US" smtClean="0"/>
              <a:t>5/5/2022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139743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44F770D-A5AD-4C59-88CD-EBF6B0FFC91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2305763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44F770D-A5AD-4C59-88CD-EBF6B0FFC914}" type="datetimeFigureOut">
              <a:rPr lang="en-US" smtClean="0"/>
              <a:t>5/5/2022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3567319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44F770D-A5AD-4C59-88CD-EBF6B0FFC914}" type="datetimeFigureOut">
              <a:rPr lang="en-US" smtClean="0"/>
              <a:t>5/5/2022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835093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4F770D-A5AD-4C59-88CD-EBF6B0FFC914}" type="datetimeFigureOut">
              <a:rPr lang="en-US" smtClean="0"/>
              <a:t>5/5/2022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2678424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4F770D-A5AD-4C59-88CD-EBF6B0FFC91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3410693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4F770D-A5AD-4C59-88CD-EBF6B0FFC914}" type="datetimeFigureOut">
              <a:rPr lang="en-US" smtClean="0"/>
              <a:t>5/5/2022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5526D1-3657-481D-8402-4B12F093A555}" type="slidenum">
              <a:rPr lang="en-US" smtClean="0"/>
              <a:t>‹#›</a:t>
            </a:fld>
            <a:endParaRPr lang="en-US"/>
          </a:p>
        </p:txBody>
      </p:sp>
    </p:spTree>
    <p:extLst>
      <p:ext uri="{BB962C8B-B14F-4D97-AF65-F5344CB8AC3E}">
        <p14:creationId xmlns:p14="http://schemas.microsoft.com/office/powerpoint/2010/main" val="1662555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4F770D-A5AD-4C59-88CD-EBF6B0FFC914}" type="datetimeFigureOut">
              <a:rPr lang="en-US" smtClean="0"/>
              <a:t>5/5/2022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5526D1-3657-481D-8402-4B12F093A555}" type="slidenum">
              <a:rPr lang="en-US" smtClean="0"/>
              <a:t>‹#›</a:t>
            </a:fld>
            <a:endParaRPr lang="en-US"/>
          </a:p>
        </p:txBody>
      </p:sp>
    </p:spTree>
    <p:extLst>
      <p:ext uri="{BB962C8B-B14F-4D97-AF65-F5344CB8AC3E}">
        <p14:creationId xmlns:p14="http://schemas.microsoft.com/office/powerpoint/2010/main" val="42709002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3.gif"/></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3.gif"/></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3.gif"/></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3.gif"/></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3.gif"/></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3.gif"/></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gif"/></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3.gi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gif"/></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gif"/></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gif"/></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gif"/></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gif"/></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gif"/></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gif"/></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3.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gi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8" Type="http://schemas.openxmlformats.org/officeDocument/2006/relationships/hyperlink" Target="https://huggingface.co/sentence-transformers/LaBSE" TargetMode="External"/><Relationship Id="rId3" Type="http://schemas.openxmlformats.org/officeDocument/2006/relationships/image" Target="../media/image4.png"/><Relationship Id="rId7" Type="http://schemas.openxmlformats.org/officeDocument/2006/relationships/hyperlink" Target="https://huggingface.co/sentence-transformers/paraphrase-MiniLM-L6-v2"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hyperlink" Target="https://huggingface.co/sentence-transformers/all-MiniLM-L6-v2" TargetMode="External"/><Relationship Id="rId5" Type="http://schemas.openxmlformats.org/officeDocument/2006/relationships/image" Target="../media/image43.png"/><Relationship Id="rId10" Type="http://schemas.openxmlformats.org/officeDocument/2006/relationships/hyperlink" Target="https://huggingface.co/sentence-transformers/bert-base-nli-mean-tokens" TargetMode="External"/><Relationship Id="rId4" Type="http://schemas.openxmlformats.org/officeDocument/2006/relationships/image" Target="../media/image3.gif"/><Relationship Id="rId9" Type="http://schemas.openxmlformats.org/officeDocument/2006/relationships/hyperlink" Target="https://huggingface.co/sentence-transformers/paraphrase-multilingual-MiniLM-L12-v2"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3.gif"/></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3.gif"/></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8.jpg"/><Relationship Id="rId4" Type="http://schemas.openxmlformats.org/officeDocument/2006/relationships/image" Target="../media/image3.gif"/></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3.gif"/></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9.jpeg"/><Relationship Id="rId4" Type="http://schemas.openxmlformats.org/officeDocument/2006/relationships/image" Target="../media/image3.gif"/></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50.jpeg"/><Relationship Id="rId4" Type="http://schemas.openxmlformats.org/officeDocument/2006/relationships/image" Target="../media/image3.gif"/></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1.jpe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3.gif"/></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youtu.be/T8ERQSHr8LQ" TargetMode="External"/><Relationship Id="rId5" Type="http://schemas.openxmlformats.org/officeDocument/2006/relationships/hyperlink" Target="https://github.com/maitreeedu92/capstone-project" TargetMode="External"/><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gif"/><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gif"/><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3581400"/>
            <a:ext cx="9144000" cy="24598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89" name="Google Shape;89;p1"/>
          <p:cNvSpPr txBox="1"/>
          <p:nvPr/>
        </p:nvSpPr>
        <p:spPr>
          <a:xfrm>
            <a:off x="0" y="3911225"/>
            <a:ext cx="9386400" cy="1000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dirty="0">
                <a:solidFill>
                  <a:schemeClr val="dk1"/>
                </a:solidFill>
                <a:latin typeface="Garamond"/>
                <a:ea typeface="Garamond"/>
                <a:cs typeface="Garamond"/>
                <a:sym typeface="Garamond"/>
              </a:rPr>
              <a:t>Capstone Project (Spring 2022)</a:t>
            </a:r>
            <a:endParaRPr sz="1000" dirty="0"/>
          </a:p>
          <a:p>
            <a:pPr marL="0" marR="0" lvl="0" indent="0" algn="l" rtl="0">
              <a:spcBef>
                <a:spcPts val="0"/>
              </a:spcBef>
              <a:spcAft>
                <a:spcPts val="0"/>
              </a:spcAft>
              <a:buNone/>
            </a:pPr>
            <a:r>
              <a:rPr lang="en-US" sz="3100" b="1" dirty="0">
                <a:solidFill>
                  <a:schemeClr val="dk1"/>
                </a:solidFill>
                <a:latin typeface="Garamond"/>
                <a:ea typeface="Garamond"/>
                <a:cs typeface="Garamond"/>
                <a:sym typeface="Garamond"/>
              </a:rPr>
              <a:t>PairUp: Detecting Congruous Image &amp; Text Pairings</a:t>
            </a:r>
            <a:endParaRPr sz="3100" b="1" dirty="0">
              <a:solidFill>
                <a:schemeClr val="dk1"/>
              </a:solidFill>
              <a:latin typeface="Garamond"/>
              <a:ea typeface="Garamond"/>
              <a:cs typeface="Garamond"/>
              <a:sym typeface="Garamond"/>
            </a:endParaRPr>
          </a:p>
        </p:txBody>
      </p:sp>
      <p:sp>
        <p:nvSpPr>
          <p:cNvPr id="90" name="Google Shape;90;p1"/>
          <p:cNvSpPr/>
          <p:nvPr/>
        </p:nvSpPr>
        <p:spPr>
          <a:xfrm>
            <a:off x="0" y="5249655"/>
            <a:ext cx="3505200" cy="84634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900" b="1" dirty="0">
                <a:solidFill>
                  <a:schemeClr val="dk1"/>
                </a:solidFill>
                <a:latin typeface="Calibri"/>
                <a:ea typeface="Calibri"/>
                <a:cs typeface="Calibri"/>
                <a:sym typeface="Calibri"/>
              </a:rPr>
              <a:t>Maitree Samanta</a:t>
            </a:r>
            <a:endParaRPr sz="2300" b="1"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Advisor: Professor Lynne Grewe</a:t>
            </a:r>
            <a:endParaRPr sz="2000" dirty="0">
              <a:solidFill>
                <a:schemeClr val="dk1"/>
              </a:solidFill>
              <a:latin typeface="Calibri"/>
              <a:ea typeface="Calibri"/>
              <a:cs typeface="Calibri"/>
              <a:sym typeface="Calibri"/>
            </a:endParaRPr>
          </a:p>
        </p:txBody>
      </p:sp>
      <p:pic>
        <p:nvPicPr>
          <p:cNvPr id="91" name="Google Shape;91;p1"/>
          <p:cNvPicPr preferRelativeResize="0"/>
          <p:nvPr/>
        </p:nvPicPr>
        <p:blipFill rotWithShape="1">
          <a:blip r:embed="rId3">
            <a:alphaModFix/>
          </a:blip>
          <a:srcRect t="7875" b="4202"/>
          <a:stretch/>
        </p:blipFill>
        <p:spPr>
          <a:xfrm>
            <a:off x="0" y="0"/>
            <a:ext cx="9144000" cy="3619500"/>
          </a:xfrm>
          <a:prstGeom prst="rect">
            <a:avLst/>
          </a:prstGeom>
          <a:noFill/>
          <a:ln>
            <a:noFill/>
          </a:ln>
        </p:spPr>
      </p:pic>
      <p:pic>
        <p:nvPicPr>
          <p:cNvPr id="92" name="Google Shape;92;p1" descr="Logo&#10;&#10;Description automatically generated"/>
          <p:cNvPicPr preferRelativeResize="0"/>
          <p:nvPr/>
        </p:nvPicPr>
        <p:blipFill rotWithShape="1">
          <a:blip r:embed="rId4">
            <a:alphaModFix/>
          </a:blip>
          <a:srcRect/>
          <a:stretch/>
        </p:blipFill>
        <p:spPr>
          <a:xfrm>
            <a:off x="7086600" y="6214580"/>
            <a:ext cx="1828800" cy="491020"/>
          </a:xfrm>
          <a:prstGeom prst="rect">
            <a:avLst/>
          </a:prstGeom>
          <a:noFill/>
          <a:ln>
            <a:noFill/>
          </a:ln>
        </p:spPr>
      </p:pic>
      <p:pic>
        <p:nvPicPr>
          <p:cNvPr id="93" name="Google Shape;93;p1" descr="Icon&#10;&#10;Description automatically generated"/>
          <p:cNvPicPr preferRelativeResize="0"/>
          <p:nvPr/>
        </p:nvPicPr>
        <p:blipFill rotWithShape="1">
          <a:blip r:embed="rId5">
            <a:alphaModFix/>
          </a:blip>
          <a:srcRect/>
          <a:stretch/>
        </p:blipFill>
        <p:spPr>
          <a:xfrm>
            <a:off x="7086600" y="5181600"/>
            <a:ext cx="1828800" cy="914400"/>
          </a:xfrm>
          <a:prstGeom prst="rect">
            <a:avLst/>
          </a:prstGeom>
          <a:noFill/>
          <a:ln>
            <a:noFill/>
          </a:ln>
        </p:spPr>
      </p:pic>
    </p:spTree>
    <p:extLst>
      <p:ext uri="{BB962C8B-B14F-4D97-AF65-F5344CB8AC3E}">
        <p14:creationId xmlns:p14="http://schemas.microsoft.com/office/powerpoint/2010/main" val="13049804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9" descr="https://lh6.googleusercontent.com/aIgSfbCZwoh-j2qx_x0uH86pIIhUP7LOTM5Vk6nZfB5v569DFcu4JeeHJqq_zcJNTsKeLY9Zx1Nj3jJKaOVv5-J7g20Hijg2bgLEAbYEsyrz0MD55aSJGg9OEKFNQmydzrYwg4RhBvqGskUngA"/>
          <p:cNvPicPr preferRelativeResize="0"/>
          <p:nvPr/>
        </p:nvPicPr>
        <p:blipFill rotWithShape="1">
          <a:blip r:embed="rId3">
            <a:alphaModFix/>
          </a:blip>
          <a:srcRect/>
          <a:stretch/>
        </p:blipFill>
        <p:spPr>
          <a:xfrm>
            <a:off x="152400" y="2028417"/>
            <a:ext cx="4966349" cy="2767706"/>
          </a:xfrm>
          <a:prstGeom prst="rect">
            <a:avLst/>
          </a:prstGeom>
          <a:noFill/>
          <a:ln>
            <a:noFill/>
          </a:ln>
        </p:spPr>
      </p:pic>
      <p:sp>
        <p:nvSpPr>
          <p:cNvPr id="206" name="Google Shape;206;p9"/>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9"/>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9"/>
          <p:cNvSpPr txBox="1"/>
          <p:nvPr/>
        </p:nvSpPr>
        <p:spPr>
          <a:xfrm>
            <a:off x="0" y="191869"/>
            <a:ext cx="9144000" cy="61555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400">
                <a:solidFill>
                  <a:schemeClr val="dk1"/>
                </a:solidFill>
                <a:latin typeface="Garamond"/>
                <a:ea typeface="Garamond"/>
                <a:cs typeface="Garamond"/>
                <a:sym typeface="Garamond"/>
              </a:rPr>
              <a:t>Image Captioning system with Attention mechanism</a:t>
            </a:r>
            <a:endParaRPr sz="3400">
              <a:solidFill>
                <a:schemeClr val="dk1"/>
              </a:solidFill>
              <a:latin typeface="Garamond"/>
              <a:ea typeface="Garamond"/>
              <a:cs typeface="Garamond"/>
              <a:sym typeface="Garamond"/>
            </a:endParaRPr>
          </a:p>
        </p:txBody>
      </p:sp>
      <p:pic>
        <p:nvPicPr>
          <p:cNvPr id="209" name="Google Shape;209;p9"/>
          <p:cNvPicPr preferRelativeResize="0"/>
          <p:nvPr/>
        </p:nvPicPr>
        <p:blipFill rotWithShape="1">
          <a:blip r:embed="rId4">
            <a:alphaModFix/>
          </a:blip>
          <a:srcRect/>
          <a:stretch/>
        </p:blipFill>
        <p:spPr>
          <a:xfrm>
            <a:off x="152400" y="6199656"/>
            <a:ext cx="1981200" cy="535898"/>
          </a:xfrm>
          <a:prstGeom prst="rect">
            <a:avLst/>
          </a:prstGeom>
          <a:noFill/>
          <a:ln>
            <a:noFill/>
          </a:ln>
        </p:spPr>
      </p:pic>
      <p:sp>
        <p:nvSpPr>
          <p:cNvPr id="210" name="Google Shape;210;p9"/>
          <p:cNvSpPr txBox="1"/>
          <p:nvPr/>
        </p:nvSpPr>
        <p:spPr>
          <a:xfrm>
            <a:off x="5277313" y="1138948"/>
            <a:ext cx="3705342" cy="378565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Image Captioning system uses an Encoder-Decoder with </a:t>
            </a:r>
            <a:r>
              <a:rPr lang="en-US" sz="1600" b="1" dirty="0">
                <a:solidFill>
                  <a:schemeClr val="dk1"/>
                </a:solidFill>
                <a:latin typeface="Calibri"/>
                <a:ea typeface="Calibri"/>
                <a:cs typeface="Calibri"/>
                <a:sym typeface="Calibri"/>
              </a:rPr>
              <a:t>Attention mechanism</a:t>
            </a:r>
            <a:r>
              <a:rPr lang="en-US" sz="1600" dirty="0">
                <a:solidFill>
                  <a:schemeClr val="dk1"/>
                </a:solidFill>
                <a:latin typeface="Calibri"/>
                <a:ea typeface="Calibri"/>
                <a:cs typeface="Calibri"/>
                <a:sym typeface="Calibri"/>
              </a:rPr>
              <a:t>.</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Image is first divided into n parts, and then computation of an image representation of each part h</a:t>
            </a:r>
            <a:r>
              <a:rPr lang="en-US" sz="1600" baseline="-25000" dirty="0">
                <a:solidFill>
                  <a:schemeClr val="dk1"/>
                </a:solidFill>
                <a:latin typeface="Calibri"/>
                <a:ea typeface="Calibri"/>
                <a:cs typeface="Calibri"/>
                <a:sym typeface="Calibri"/>
              </a:rPr>
              <a:t>1</a:t>
            </a:r>
            <a:r>
              <a:rPr lang="en-US" sz="1600" dirty="0">
                <a:solidFill>
                  <a:schemeClr val="dk1"/>
                </a:solidFill>
                <a:latin typeface="Calibri"/>
                <a:ea typeface="Calibri"/>
                <a:cs typeface="Calibri"/>
                <a:sym typeface="Calibri"/>
              </a:rPr>
              <a:t>,…, </a:t>
            </a:r>
            <a:r>
              <a:rPr lang="en-US" sz="1600" dirty="0" err="1">
                <a:solidFill>
                  <a:schemeClr val="dk1"/>
                </a:solidFill>
                <a:latin typeface="Calibri"/>
                <a:ea typeface="Calibri"/>
                <a:cs typeface="Calibri"/>
                <a:sym typeface="Calibri"/>
              </a:rPr>
              <a:t>h</a:t>
            </a:r>
            <a:r>
              <a:rPr lang="en-US" sz="1600" baseline="-25000" dirty="0" err="1">
                <a:solidFill>
                  <a:schemeClr val="dk1"/>
                </a:solidFill>
                <a:latin typeface="Calibri"/>
                <a:ea typeface="Calibri"/>
                <a:cs typeface="Calibri"/>
                <a:sym typeface="Calibri"/>
              </a:rPr>
              <a:t>n</a:t>
            </a:r>
            <a:r>
              <a:rPr lang="en-US" sz="1600" dirty="0">
                <a:solidFill>
                  <a:schemeClr val="dk1"/>
                </a:solidFill>
                <a:latin typeface="Calibri"/>
                <a:ea typeface="Calibri"/>
                <a:cs typeface="Calibri"/>
                <a:sym typeface="Calibri"/>
              </a:rPr>
              <a:t> takes place.</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When LSTM is generating a new word, the attention mechanism is focusing on the relevant part of the image, so the decoder only uses specific parts of the image.</a:t>
            </a:r>
            <a:endParaRPr sz="1600" dirty="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p:txBody>
      </p:sp>
      <p:sp>
        <p:nvSpPr>
          <p:cNvPr id="211" name="Google Shape;211;p9"/>
          <p:cNvSpPr txBox="1"/>
          <p:nvPr/>
        </p:nvSpPr>
        <p:spPr>
          <a:xfrm>
            <a:off x="116541" y="4897542"/>
            <a:ext cx="51607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Image Captioning system with Attention mechanism</a:t>
            </a:r>
            <a:endParaRPr sz="1800">
              <a:solidFill>
                <a:schemeClr val="dk1"/>
              </a:solidFill>
              <a:latin typeface="Calibri"/>
              <a:ea typeface="Calibri"/>
              <a:cs typeface="Calibri"/>
              <a:sym typeface="Calibri"/>
            </a:endParaRPr>
          </a:p>
        </p:txBody>
      </p:sp>
      <p:sp>
        <p:nvSpPr>
          <p:cNvPr id="212" name="Google Shape;212;p9"/>
          <p:cNvSpPr/>
          <p:nvPr/>
        </p:nvSpPr>
        <p:spPr>
          <a:xfrm rot="5400000">
            <a:off x="2133600" y="1173176"/>
            <a:ext cx="304800" cy="1524000"/>
          </a:xfrm>
          <a:prstGeom prst="leftBrace">
            <a:avLst>
              <a:gd name="adj1" fmla="val 8333"/>
              <a:gd name="adj2" fmla="val 50000"/>
            </a:avLst>
          </a:prstGeom>
          <a:noFill/>
          <a:ln w="285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3" name="Google Shape;213;p9"/>
          <p:cNvSpPr txBox="1"/>
          <p:nvPr/>
        </p:nvSpPr>
        <p:spPr>
          <a:xfrm>
            <a:off x="1904524" y="1447800"/>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Encoder</a:t>
            </a:r>
            <a:endParaRPr sz="1800">
              <a:solidFill>
                <a:schemeClr val="dk1"/>
              </a:solidFill>
              <a:latin typeface="Calibri"/>
              <a:ea typeface="Calibri"/>
              <a:cs typeface="Calibri"/>
              <a:sym typeface="Calibri"/>
            </a:endParaRPr>
          </a:p>
        </p:txBody>
      </p:sp>
      <p:sp>
        <p:nvSpPr>
          <p:cNvPr id="214" name="Google Shape;214;p9"/>
          <p:cNvSpPr/>
          <p:nvPr/>
        </p:nvSpPr>
        <p:spPr>
          <a:xfrm rot="5400000">
            <a:off x="4074040" y="1174721"/>
            <a:ext cx="304800" cy="1524000"/>
          </a:xfrm>
          <a:prstGeom prst="leftBrace">
            <a:avLst>
              <a:gd name="adj1" fmla="val 8333"/>
              <a:gd name="adj2" fmla="val 50000"/>
            </a:avLst>
          </a:prstGeom>
          <a:noFill/>
          <a:ln w="285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15" name="Google Shape;215;p9"/>
          <p:cNvSpPr txBox="1"/>
          <p:nvPr/>
        </p:nvSpPr>
        <p:spPr>
          <a:xfrm>
            <a:off x="3396339" y="1138948"/>
            <a:ext cx="1657255"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Decoder with Attention</a:t>
            </a:r>
            <a:endParaRPr sz="1800">
              <a:solidFill>
                <a:schemeClr val="dk1"/>
              </a:solidFill>
              <a:latin typeface="Calibri"/>
              <a:ea typeface="Calibri"/>
              <a:cs typeface="Calibri"/>
              <a:sym typeface="Calibri"/>
            </a:endParaRPr>
          </a:p>
        </p:txBody>
      </p:sp>
      <p:pic>
        <p:nvPicPr>
          <p:cNvPr id="216" name="Google Shape;216;p9" descr="Icon&#10;&#10;Description automatically generated"/>
          <p:cNvPicPr preferRelativeResize="0"/>
          <p:nvPr/>
        </p:nvPicPr>
        <p:blipFill rotWithShape="1">
          <a:blip r:embed="rId5">
            <a:alphaModFix/>
          </a:blip>
          <a:srcRect/>
          <a:stretch/>
        </p:blipFill>
        <p:spPr>
          <a:xfrm>
            <a:off x="7772400" y="6200906"/>
            <a:ext cx="1219200" cy="504694"/>
          </a:xfrm>
          <a:prstGeom prst="rect">
            <a:avLst/>
          </a:prstGeom>
          <a:noFill/>
          <a:ln>
            <a:noFill/>
          </a:ln>
        </p:spPr>
      </p:pic>
      <p:sp>
        <p:nvSpPr>
          <p:cNvPr id="217" name="Google Shape;217;p9"/>
          <p:cNvSpPr txBox="1"/>
          <p:nvPr/>
        </p:nvSpPr>
        <p:spPr>
          <a:xfrm>
            <a:off x="1325401" y="1143000"/>
            <a:ext cx="3861449" cy="3703343"/>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8" name="Google Shape;218;p9"/>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21144897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0"/>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10"/>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10"/>
          <p:cNvSpPr txBox="1"/>
          <p:nvPr/>
        </p:nvSpPr>
        <p:spPr>
          <a:xfrm>
            <a:off x="152400" y="145142"/>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What does Attention look like?</a:t>
            </a:r>
            <a:endParaRPr sz="3600" dirty="0">
              <a:solidFill>
                <a:schemeClr val="dk1"/>
              </a:solidFill>
              <a:latin typeface="Garamond"/>
              <a:ea typeface="Garamond"/>
              <a:cs typeface="Garamond"/>
              <a:sym typeface="Garamond"/>
            </a:endParaRPr>
          </a:p>
        </p:txBody>
      </p:sp>
      <p:pic>
        <p:nvPicPr>
          <p:cNvPr id="227" name="Google Shape;227;p10"/>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228" name="Google Shape;228;p10"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229" name="Google Shape;229;p10" descr="https://www.tensorflow.org/images/imcap_prediction.png"/>
          <p:cNvPicPr preferRelativeResize="0"/>
          <p:nvPr/>
        </p:nvPicPr>
        <p:blipFill rotWithShape="1">
          <a:blip r:embed="rId5">
            <a:alphaModFix/>
          </a:blip>
          <a:srcRect/>
          <a:stretch/>
        </p:blipFill>
        <p:spPr>
          <a:xfrm>
            <a:off x="299390" y="2674945"/>
            <a:ext cx="8278906" cy="3330742"/>
          </a:xfrm>
          <a:prstGeom prst="rect">
            <a:avLst/>
          </a:prstGeom>
          <a:noFill/>
          <a:ln>
            <a:noFill/>
          </a:ln>
        </p:spPr>
      </p:pic>
      <p:pic>
        <p:nvPicPr>
          <p:cNvPr id="230" name="Google Shape;230;p10" descr="Man Surfing"/>
          <p:cNvPicPr preferRelativeResize="0"/>
          <p:nvPr/>
        </p:nvPicPr>
        <p:blipFill rotWithShape="1">
          <a:blip r:embed="rId6">
            <a:alphaModFix/>
          </a:blip>
          <a:srcRect/>
          <a:stretch/>
        </p:blipFill>
        <p:spPr>
          <a:xfrm>
            <a:off x="2895600" y="971137"/>
            <a:ext cx="2539510" cy="1690361"/>
          </a:xfrm>
          <a:prstGeom prst="rect">
            <a:avLst/>
          </a:prstGeom>
          <a:noFill/>
          <a:ln>
            <a:noFill/>
          </a:ln>
        </p:spPr>
      </p:pic>
      <p:sp>
        <p:nvSpPr>
          <p:cNvPr id="231" name="Google Shape;231;p10"/>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25100795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1"/>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11"/>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11"/>
          <p:cNvSpPr txBox="1"/>
          <p:nvPr/>
        </p:nvSpPr>
        <p:spPr>
          <a:xfrm>
            <a:off x="373890" y="140210"/>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How does Attention work?</a:t>
            </a:r>
            <a:endParaRPr sz="3600" dirty="0">
              <a:solidFill>
                <a:schemeClr val="dk1"/>
              </a:solidFill>
              <a:latin typeface="Garamond"/>
              <a:ea typeface="Garamond"/>
              <a:cs typeface="Garamond"/>
              <a:sym typeface="Garamond"/>
            </a:endParaRPr>
          </a:p>
        </p:txBody>
      </p:sp>
      <p:pic>
        <p:nvPicPr>
          <p:cNvPr id="240" name="Google Shape;240;p11"/>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241" name="Google Shape;241;p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242" name="Google Shape;242;p11"/>
          <p:cNvPicPr preferRelativeResize="0"/>
          <p:nvPr/>
        </p:nvPicPr>
        <p:blipFill rotWithShape="1">
          <a:blip r:embed="rId5">
            <a:alphaModFix/>
          </a:blip>
          <a:srcRect/>
          <a:stretch/>
        </p:blipFill>
        <p:spPr>
          <a:xfrm>
            <a:off x="373890" y="786541"/>
            <a:ext cx="6384165" cy="2770319"/>
          </a:xfrm>
          <a:prstGeom prst="rect">
            <a:avLst/>
          </a:prstGeom>
          <a:noFill/>
          <a:ln>
            <a:noFill/>
          </a:ln>
        </p:spPr>
      </p:pic>
      <p:sp>
        <p:nvSpPr>
          <p:cNvPr id="243" name="Google Shape;243;p11"/>
          <p:cNvSpPr txBox="1"/>
          <p:nvPr/>
        </p:nvSpPr>
        <p:spPr>
          <a:xfrm>
            <a:off x="373890" y="3505200"/>
            <a:ext cx="8617710" cy="2554545"/>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The attention decoder RNN takes in the embedding of the &lt;START&gt; token, and an initial decoder hidden state.</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The RNN processes its inputs, producing an output and a new hidden state vector (h4). The output is discarded.</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Attention Step: We use the encoder hidden states and the h4 vector to calculate a context vector (C4) for this time step.</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We concatenate h4 and C4 into one vector.</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We pass this vector through a feedforward neural network (one trained jointly with the model).</a:t>
            </a:r>
            <a:endParaRPr sz="16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The output of the feedforward neural networks indicates the output word of this time step.</a:t>
            </a:r>
            <a:endParaRPr/>
          </a:p>
          <a:p>
            <a:pPr marL="342900" marR="0" lvl="0" indent="-342900" algn="l" rtl="0">
              <a:spcBef>
                <a:spcPts val="0"/>
              </a:spcBef>
              <a:spcAft>
                <a:spcPts val="0"/>
              </a:spcAft>
              <a:buClr>
                <a:schemeClr val="dk1"/>
              </a:buClr>
              <a:buSzPts val="1600"/>
              <a:buFont typeface="Calibri"/>
              <a:buAutoNum type="arabicPeriod"/>
            </a:pPr>
            <a:r>
              <a:rPr lang="en-US" sz="1600">
                <a:solidFill>
                  <a:schemeClr val="dk1"/>
                </a:solidFill>
                <a:latin typeface="Calibri"/>
                <a:ea typeface="Calibri"/>
                <a:cs typeface="Calibri"/>
                <a:sym typeface="Calibri"/>
              </a:rPr>
              <a:t>Repeat for the next time steps</a:t>
            </a:r>
            <a:endParaRPr sz="1600">
              <a:solidFill>
                <a:schemeClr val="dk1"/>
              </a:solidFill>
              <a:latin typeface="Calibri"/>
              <a:ea typeface="Calibri"/>
              <a:cs typeface="Calibri"/>
              <a:sym typeface="Calibri"/>
            </a:endParaRPr>
          </a:p>
        </p:txBody>
      </p:sp>
      <p:sp>
        <p:nvSpPr>
          <p:cNvPr id="244" name="Google Shape;244;p11"/>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9137103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4"/>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4"/>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4"/>
          <p:cNvSpPr txBox="1"/>
          <p:nvPr/>
        </p:nvSpPr>
        <p:spPr>
          <a:xfrm>
            <a:off x="0" y="183605"/>
            <a:ext cx="9144000" cy="4924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dirty="0">
                <a:solidFill>
                  <a:schemeClr val="dk1"/>
                </a:solidFill>
                <a:latin typeface="Garamond"/>
                <a:ea typeface="Garamond"/>
                <a:cs typeface="Garamond"/>
                <a:sym typeface="Garamond"/>
              </a:rPr>
              <a:t>PairUp:</a:t>
            </a:r>
            <a:r>
              <a:rPr lang="en-US" sz="2600" dirty="0">
                <a:solidFill>
                  <a:schemeClr val="dk1"/>
                </a:solidFill>
                <a:latin typeface="Garamond"/>
                <a:ea typeface="Garamond"/>
                <a:cs typeface="Garamond"/>
                <a:sym typeface="Garamond"/>
              </a:rPr>
              <a:t> Image Captioning </a:t>
            </a:r>
            <a:r>
              <a:rPr lang="en-US" sz="2600" b="1" dirty="0">
                <a:solidFill>
                  <a:schemeClr val="dk1"/>
                </a:solidFill>
                <a:latin typeface="Garamond"/>
                <a:ea typeface="Garamond"/>
                <a:cs typeface="Garamond"/>
                <a:sym typeface="Garamond"/>
              </a:rPr>
              <a:t>Encoder-Decoder</a:t>
            </a:r>
            <a:r>
              <a:rPr lang="en-US" sz="2600" dirty="0">
                <a:solidFill>
                  <a:schemeClr val="dk1"/>
                </a:solidFill>
                <a:latin typeface="Garamond"/>
                <a:ea typeface="Garamond"/>
                <a:cs typeface="Garamond"/>
                <a:sym typeface="Garamond"/>
              </a:rPr>
              <a:t> Model with Attention</a:t>
            </a:r>
            <a:endParaRPr sz="2600" dirty="0">
              <a:solidFill>
                <a:schemeClr val="dk1"/>
              </a:solidFill>
              <a:latin typeface="Garamond"/>
              <a:ea typeface="Garamond"/>
              <a:cs typeface="Garamond"/>
              <a:sym typeface="Garamond"/>
            </a:endParaRPr>
          </a:p>
        </p:txBody>
      </p:sp>
      <p:pic>
        <p:nvPicPr>
          <p:cNvPr id="253" name="Google Shape;253;p14"/>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254" name="Google Shape;254;p14"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255" name="Google Shape;255;p14"/>
          <p:cNvPicPr preferRelativeResize="0"/>
          <p:nvPr/>
        </p:nvPicPr>
        <p:blipFill rotWithShape="1">
          <a:blip r:embed="rId5">
            <a:alphaModFix/>
          </a:blip>
          <a:srcRect/>
          <a:stretch/>
        </p:blipFill>
        <p:spPr>
          <a:xfrm>
            <a:off x="0" y="984055"/>
            <a:ext cx="9144000" cy="4889890"/>
          </a:xfrm>
          <a:prstGeom prst="rect">
            <a:avLst/>
          </a:prstGeom>
          <a:noFill/>
          <a:ln>
            <a:noFill/>
          </a:ln>
        </p:spPr>
      </p:pic>
      <p:sp>
        <p:nvSpPr>
          <p:cNvPr id="256" name="Google Shape;256;p14"/>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3919459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g127ec51ef55_1_85"/>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g127ec51ef55_1_85"/>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g127ec51ef55_1_85"/>
          <p:cNvSpPr txBox="1"/>
          <p:nvPr/>
        </p:nvSpPr>
        <p:spPr>
          <a:xfrm>
            <a:off x="112950" y="142217"/>
            <a:ext cx="8878650" cy="55395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b="1" dirty="0" smtClean="0">
                <a:solidFill>
                  <a:schemeClr val="dk1"/>
                </a:solidFill>
                <a:latin typeface="Garamond"/>
                <a:ea typeface="Garamond"/>
                <a:cs typeface="Garamond"/>
                <a:sym typeface="Garamond"/>
              </a:rPr>
              <a:t>PairUp </a:t>
            </a:r>
            <a:r>
              <a:rPr lang="en-US" sz="3000" dirty="0" smtClean="0">
                <a:solidFill>
                  <a:schemeClr val="dk1"/>
                </a:solidFill>
                <a:latin typeface="Garamond"/>
                <a:ea typeface="Garamond"/>
                <a:cs typeface="Garamond"/>
                <a:sym typeface="Garamond"/>
              </a:rPr>
              <a:t>uses Bahdanau </a:t>
            </a:r>
            <a:r>
              <a:rPr lang="en-US" sz="3000" dirty="0">
                <a:solidFill>
                  <a:schemeClr val="dk1"/>
                </a:solidFill>
                <a:latin typeface="Garamond"/>
                <a:ea typeface="Garamond"/>
                <a:cs typeface="Garamond"/>
                <a:sym typeface="Garamond"/>
              </a:rPr>
              <a:t>attention mechanism</a:t>
            </a:r>
            <a:endParaRPr sz="3000" dirty="0">
              <a:solidFill>
                <a:schemeClr val="dk1"/>
              </a:solidFill>
              <a:latin typeface="Garamond"/>
              <a:ea typeface="Garamond"/>
              <a:cs typeface="Garamond"/>
              <a:sym typeface="Garamond"/>
            </a:endParaRPr>
          </a:p>
        </p:txBody>
      </p:sp>
      <p:pic>
        <p:nvPicPr>
          <p:cNvPr id="265" name="Google Shape;265;g127ec51ef55_1_85"/>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266" name="Google Shape;266;g127ec51ef55_1_85"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267" name="Google Shape;267;g127ec51ef55_1_85"/>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pic>
        <p:nvPicPr>
          <p:cNvPr id="268" name="Google Shape;268;g127ec51ef55_1_85"/>
          <p:cNvPicPr preferRelativeResize="0"/>
          <p:nvPr/>
        </p:nvPicPr>
        <p:blipFill>
          <a:blip r:embed="rId5">
            <a:alphaModFix/>
          </a:blip>
          <a:stretch>
            <a:fillRect/>
          </a:stretch>
        </p:blipFill>
        <p:spPr>
          <a:xfrm>
            <a:off x="1098685" y="1366703"/>
            <a:ext cx="6946629" cy="2937888"/>
          </a:xfrm>
          <a:prstGeom prst="rect">
            <a:avLst/>
          </a:prstGeom>
          <a:noFill/>
          <a:ln>
            <a:noFill/>
          </a:ln>
        </p:spPr>
      </p:pic>
    </p:spTree>
    <p:extLst>
      <p:ext uri="{BB962C8B-B14F-4D97-AF65-F5344CB8AC3E}">
        <p14:creationId xmlns:p14="http://schemas.microsoft.com/office/powerpoint/2010/main" val="2441835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13"/>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5" name="Google Shape;275;p1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6" name="Google Shape;276;p13"/>
          <p:cNvSpPr txBox="1"/>
          <p:nvPr/>
        </p:nvSpPr>
        <p:spPr>
          <a:xfrm>
            <a:off x="-100" y="145142"/>
            <a:ext cx="9144100" cy="49240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600" b="1" dirty="0">
                <a:solidFill>
                  <a:schemeClr val="dk1"/>
                </a:solidFill>
                <a:latin typeface="Garamond"/>
                <a:ea typeface="Garamond"/>
                <a:cs typeface="Garamond"/>
                <a:sym typeface="Garamond"/>
              </a:rPr>
              <a:t>PairUp</a:t>
            </a:r>
            <a:r>
              <a:rPr lang="en-US" sz="2600" dirty="0">
                <a:solidFill>
                  <a:schemeClr val="dk1"/>
                </a:solidFill>
                <a:latin typeface="Garamond"/>
                <a:ea typeface="Garamond"/>
                <a:cs typeface="Garamond"/>
                <a:sym typeface="Garamond"/>
              </a:rPr>
              <a:t> Encoder: Step 1 - feature extraction with InceptionV3 CNN</a:t>
            </a:r>
            <a:endParaRPr sz="2600" dirty="0">
              <a:solidFill>
                <a:schemeClr val="dk1"/>
              </a:solidFill>
              <a:latin typeface="Garamond"/>
              <a:ea typeface="Garamond"/>
              <a:cs typeface="Garamond"/>
              <a:sym typeface="Garamond"/>
            </a:endParaRPr>
          </a:p>
        </p:txBody>
      </p:sp>
      <p:pic>
        <p:nvPicPr>
          <p:cNvPr id="277" name="Google Shape;277;p13"/>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278" name="Google Shape;278;p1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279" name="Google Shape;279;p13"/>
          <p:cNvSpPr txBox="1"/>
          <p:nvPr/>
        </p:nvSpPr>
        <p:spPr>
          <a:xfrm>
            <a:off x="5088552" y="3088374"/>
            <a:ext cx="3705342" cy="181588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PairUp system uses </a:t>
            </a:r>
            <a:r>
              <a:rPr lang="en-US" sz="1600" b="1" dirty="0">
                <a:solidFill>
                  <a:schemeClr val="dk1"/>
                </a:solidFill>
                <a:latin typeface="Calibri"/>
                <a:ea typeface="Calibri"/>
                <a:cs typeface="Calibri"/>
                <a:sym typeface="Calibri"/>
              </a:rPr>
              <a:t>InceptionV3 CNN </a:t>
            </a:r>
            <a:r>
              <a:rPr lang="en-US" sz="1600" dirty="0">
                <a:solidFill>
                  <a:schemeClr val="dk1"/>
                </a:solidFill>
                <a:latin typeface="Calibri"/>
                <a:ea typeface="Calibri"/>
                <a:cs typeface="Calibri"/>
                <a:sym typeface="Calibri"/>
              </a:rPr>
              <a:t>to process each image translating it into features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InceptionV3 is known to have relatively high accuracy rates for relatively fast performance.</a:t>
            </a:r>
            <a:endParaRPr sz="1600" dirty="0">
              <a:solidFill>
                <a:schemeClr val="dk1"/>
              </a:solidFill>
              <a:latin typeface="Calibri"/>
              <a:ea typeface="Calibri"/>
              <a:cs typeface="Calibri"/>
              <a:sym typeface="Calibri"/>
            </a:endParaRPr>
          </a:p>
        </p:txBody>
      </p:sp>
      <p:pic>
        <p:nvPicPr>
          <p:cNvPr id="280" name="Google Shape;280;p13" descr="https://lh4.googleusercontent.com/_QVRoMbi7V8bIiBMsol2GRezrae_Ig1S1MmBvveAuW1K5SJtS3HBGtDfOye7CO65Y3FAOa5Ylnhqx96_eMX2qQlYu6MQLFEXTAt5USTweM896X9HXcoawP2XbA4AIBBEXEGEQu8"/>
          <p:cNvPicPr preferRelativeResize="0"/>
          <p:nvPr/>
        </p:nvPicPr>
        <p:blipFill rotWithShape="1">
          <a:blip r:embed="rId5">
            <a:alphaModFix/>
          </a:blip>
          <a:srcRect/>
          <a:stretch/>
        </p:blipFill>
        <p:spPr>
          <a:xfrm>
            <a:off x="373888" y="878840"/>
            <a:ext cx="6462523" cy="2514600"/>
          </a:xfrm>
          <a:prstGeom prst="rect">
            <a:avLst/>
          </a:prstGeom>
          <a:noFill/>
          <a:ln>
            <a:noFill/>
          </a:ln>
        </p:spPr>
      </p:pic>
      <p:pic>
        <p:nvPicPr>
          <p:cNvPr id="281" name="Google Shape;281;p13" descr="https://lh5.googleusercontent.com/Vfa5GEQF7BpfjgowqJaRpdOiy33bUkGbdnc8r_2P-nwizA4HoELzggGw6x-KhlrKpXuowQk91IGgl75KbH73YVQr7WKFIBOj9jsPXQuIPrA8wz3ROCguZbcRjcxYoxNtPwwHtJs"/>
          <p:cNvPicPr preferRelativeResize="0"/>
          <p:nvPr/>
        </p:nvPicPr>
        <p:blipFill rotWithShape="1">
          <a:blip r:embed="rId6">
            <a:alphaModFix/>
          </a:blip>
          <a:srcRect/>
          <a:stretch/>
        </p:blipFill>
        <p:spPr>
          <a:xfrm>
            <a:off x="373890" y="3515885"/>
            <a:ext cx="3371850" cy="2238376"/>
          </a:xfrm>
          <a:prstGeom prst="rect">
            <a:avLst/>
          </a:prstGeom>
          <a:noFill/>
          <a:ln>
            <a:noFill/>
          </a:ln>
        </p:spPr>
      </p:pic>
      <p:sp>
        <p:nvSpPr>
          <p:cNvPr id="282" name="Google Shape;282;p13"/>
          <p:cNvSpPr txBox="1"/>
          <p:nvPr/>
        </p:nvSpPr>
        <p:spPr>
          <a:xfrm>
            <a:off x="1857290" y="3146552"/>
            <a:ext cx="254755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InceptionV3 architecture</a:t>
            </a:r>
            <a:endParaRPr sz="1800" dirty="0">
              <a:solidFill>
                <a:schemeClr val="dk1"/>
              </a:solidFill>
              <a:latin typeface="Calibri"/>
              <a:ea typeface="Calibri"/>
              <a:cs typeface="Calibri"/>
              <a:sym typeface="Calibri"/>
            </a:endParaRPr>
          </a:p>
        </p:txBody>
      </p:sp>
      <p:sp>
        <p:nvSpPr>
          <p:cNvPr id="283" name="Google Shape;283;p13"/>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20802262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2"/>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12"/>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1" name="Google Shape;291;p12"/>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292" name="Google Shape;292;p12"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293" name="Google Shape;293;p12" descr="https://lh4.googleusercontent.com/yJwlrbclCWJRfetlThToPauHsgcOoR44r2PYB8iMGArXf2NKRjhKg_oY3F81IufO5R6MwWLndnzOJuv6McNuh3wWdtF-N866T6z5oliUItl7y4_r3u_nxRNWDCAF_htDJGlK1rjMnP1z8gh22Q"/>
          <p:cNvPicPr preferRelativeResize="0"/>
          <p:nvPr/>
        </p:nvPicPr>
        <p:blipFill rotWithShape="1">
          <a:blip r:embed="rId5">
            <a:alphaModFix/>
          </a:blip>
          <a:srcRect/>
          <a:stretch/>
        </p:blipFill>
        <p:spPr>
          <a:xfrm>
            <a:off x="945762" y="1286019"/>
            <a:ext cx="3057525" cy="2333626"/>
          </a:xfrm>
          <a:prstGeom prst="rect">
            <a:avLst/>
          </a:prstGeom>
          <a:noFill/>
          <a:ln>
            <a:noFill/>
          </a:ln>
        </p:spPr>
      </p:pic>
      <p:sp>
        <p:nvSpPr>
          <p:cNvPr id="294" name="Google Shape;294;p12"/>
          <p:cNvSpPr/>
          <p:nvPr/>
        </p:nvSpPr>
        <p:spPr>
          <a:xfrm>
            <a:off x="263100" y="4037431"/>
            <a:ext cx="8617800" cy="1615800"/>
          </a:xfrm>
          <a:prstGeom prst="rect">
            <a:avLst/>
          </a:prstGeom>
          <a:solidFill>
            <a:srgbClr val="E8ECF4"/>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"annotations"</a:t>
            </a:r>
            <a:r>
              <a:rPr lang="en-US" sz="1100" dirty="0">
                <a:solidFill>
                  <a:srgbClr val="000000"/>
                </a:solidFill>
                <a:latin typeface="Courier New"/>
                <a:ea typeface="Courier New"/>
                <a:cs typeface="Courier New"/>
                <a:sym typeface="Courier New"/>
              </a:rPr>
              <a:t>: [</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t>
            </a:r>
            <a:r>
              <a:rPr lang="en-US" sz="1100" dirty="0" err="1">
                <a:solidFill>
                  <a:srgbClr val="FF8000"/>
                </a:solidFill>
                <a:latin typeface="Courier New"/>
                <a:ea typeface="Courier New"/>
                <a:cs typeface="Courier New"/>
                <a:sym typeface="Courier New"/>
              </a:rPr>
              <a:t>image_id</a:t>
            </a:r>
            <a:r>
              <a:rPr lang="en-US" sz="1100" dirty="0">
                <a:solidFill>
                  <a:srgbClr val="FF8000"/>
                </a:solidFill>
                <a:latin typeface="Courier New"/>
                <a:ea typeface="Courier New"/>
                <a:cs typeface="Courier New"/>
                <a:sym typeface="Courier New"/>
              </a:rPr>
              <a:t>"</a:t>
            </a:r>
            <a:r>
              <a:rPr lang="en-US" sz="1100" dirty="0">
                <a:solidFill>
                  <a:srgbClr val="000000"/>
                </a:solidFill>
                <a:latin typeface="Courier New"/>
                <a:ea typeface="Courier New"/>
                <a:cs typeface="Courier New"/>
                <a:sym typeface="Courier New"/>
              </a:rPr>
              <a:t>: 203564,</a:t>
            </a:r>
            <a:r>
              <a:rPr lang="en-US" sz="1100" dirty="0">
                <a:solidFill>
                  <a:srgbClr val="FF8000"/>
                </a:solidFill>
                <a:latin typeface="Courier New"/>
                <a:ea typeface="Courier New"/>
                <a:cs typeface="Courier New"/>
                <a:sym typeface="Courier New"/>
              </a:rPr>
              <a:t>"id"</a:t>
            </a:r>
            <a:r>
              <a:rPr lang="en-US" sz="1100" dirty="0">
                <a:solidFill>
                  <a:srgbClr val="000000"/>
                </a:solidFill>
                <a:latin typeface="Courier New"/>
                <a:ea typeface="Courier New"/>
                <a:cs typeface="Courier New"/>
                <a:sym typeface="Courier New"/>
              </a:rPr>
              <a:t>: 37,</a:t>
            </a:r>
            <a:r>
              <a:rPr lang="en-US" sz="1100" dirty="0">
                <a:solidFill>
                  <a:srgbClr val="FF8000"/>
                </a:solidFill>
                <a:latin typeface="Courier New"/>
                <a:ea typeface="Courier New"/>
                <a:cs typeface="Courier New"/>
                <a:sym typeface="Courier New"/>
              </a:rPr>
              <a:t>"caption"</a:t>
            </a:r>
            <a:r>
              <a:rPr lang="en-US" sz="1100" dirty="0">
                <a:solidFill>
                  <a:srgbClr val="000000"/>
                </a:solidFill>
                <a:latin typeface="Courier New"/>
                <a:ea typeface="Courier New"/>
                <a:cs typeface="Courier New"/>
                <a:sym typeface="Courier New"/>
              </a:rPr>
              <a:t>: "A bicycle replica with a clock as the front wheel."},</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t>
            </a:r>
            <a:r>
              <a:rPr lang="en-US" sz="1100" dirty="0" err="1">
                <a:solidFill>
                  <a:srgbClr val="FF8000"/>
                </a:solidFill>
                <a:latin typeface="Courier New"/>
                <a:ea typeface="Courier New"/>
                <a:cs typeface="Courier New"/>
                <a:sym typeface="Courier New"/>
              </a:rPr>
              <a:t>image_id</a:t>
            </a:r>
            <a:r>
              <a:rPr lang="en-US" sz="1100" dirty="0">
                <a:solidFill>
                  <a:srgbClr val="FF8000"/>
                </a:solidFill>
                <a:latin typeface="Courier New"/>
                <a:ea typeface="Courier New"/>
                <a:cs typeface="Courier New"/>
                <a:sym typeface="Courier New"/>
              </a:rPr>
              <a:t>"</a:t>
            </a:r>
            <a:r>
              <a:rPr lang="en-US" sz="1100" dirty="0">
                <a:solidFill>
                  <a:srgbClr val="000000"/>
                </a:solidFill>
                <a:latin typeface="Courier New"/>
                <a:ea typeface="Courier New"/>
                <a:cs typeface="Courier New"/>
                <a:sym typeface="Courier New"/>
              </a:rPr>
              <a:t>: 203564,</a:t>
            </a:r>
            <a:r>
              <a:rPr lang="en-US" sz="1100" dirty="0">
                <a:solidFill>
                  <a:srgbClr val="FF8000"/>
                </a:solidFill>
                <a:latin typeface="Courier New"/>
                <a:ea typeface="Courier New"/>
                <a:cs typeface="Courier New"/>
                <a:sym typeface="Courier New"/>
              </a:rPr>
              <a:t>"id"</a:t>
            </a:r>
            <a:r>
              <a:rPr lang="en-US" sz="1100" dirty="0">
                <a:solidFill>
                  <a:srgbClr val="000000"/>
                </a:solidFill>
                <a:latin typeface="Courier New"/>
                <a:ea typeface="Courier New"/>
                <a:cs typeface="Courier New"/>
                <a:sym typeface="Courier New"/>
              </a:rPr>
              <a:t>: 181,</a:t>
            </a:r>
            <a:r>
              <a:rPr lang="en-US" sz="1100" dirty="0">
                <a:solidFill>
                  <a:srgbClr val="FF8000"/>
                </a:solidFill>
                <a:latin typeface="Courier New"/>
                <a:ea typeface="Courier New"/>
                <a:cs typeface="Courier New"/>
                <a:sym typeface="Courier New"/>
              </a:rPr>
              <a:t>"caption"</a:t>
            </a:r>
            <a:r>
              <a:rPr lang="en-US" sz="1100" dirty="0">
                <a:solidFill>
                  <a:srgbClr val="000000"/>
                </a:solidFill>
                <a:latin typeface="Courier New"/>
                <a:ea typeface="Courier New"/>
                <a:cs typeface="Courier New"/>
                <a:sym typeface="Courier New"/>
              </a:rPr>
              <a:t>: "The bike has a clock as a tire."},</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t>
            </a:r>
            <a:r>
              <a:rPr lang="en-US" sz="1100" dirty="0" err="1">
                <a:solidFill>
                  <a:srgbClr val="FF8000"/>
                </a:solidFill>
                <a:latin typeface="Courier New"/>
                <a:ea typeface="Courier New"/>
                <a:cs typeface="Courier New"/>
                <a:sym typeface="Courier New"/>
              </a:rPr>
              <a:t>image_id</a:t>
            </a:r>
            <a:r>
              <a:rPr lang="en-US" sz="1100" dirty="0">
                <a:solidFill>
                  <a:srgbClr val="FF8000"/>
                </a:solidFill>
                <a:latin typeface="Courier New"/>
                <a:ea typeface="Courier New"/>
                <a:cs typeface="Courier New"/>
                <a:sym typeface="Courier New"/>
              </a:rPr>
              <a:t>"</a:t>
            </a:r>
            <a:r>
              <a:rPr lang="en-US" sz="1100" dirty="0">
                <a:solidFill>
                  <a:srgbClr val="000000"/>
                </a:solidFill>
                <a:latin typeface="Courier New"/>
                <a:ea typeface="Courier New"/>
                <a:cs typeface="Courier New"/>
                <a:sym typeface="Courier New"/>
              </a:rPr>
              <a:t>: 203564,</a:t>
            </a:r>
            <a:r>
              <a:rPr lang="en-US" sz="1100" dirty="0">
                <a:solidFill>
                  <a:srgbClr val="FF8000"/>
                </a:solidFill>
                <a:latin typeface="Courier New"/>
                <a:ea typeface="Courier New"/>
                <a:cs typeface="Courier New"/>
                <a:sym typeface="Courier New"/>
              </a:rPr>
              <a:t>"id"</a:t>
            </a:r>
            <a:r>
              <a:rPr lang="en-US" sz="1100" dirty="0">
                <a:solidFill>
                  <a:srgbClr val="000000"/>
                </a:solidFill>
                <a:latin typeface="Courier New"/>
                <a:ea typeface="Courier New"/>
                <a:cs typeface="Courier New"/>
                <a:sym typeface="Courier New"/>
              </a:rPr>
              <a:t>: 478,</a:t>
            </a:r>
            <a:r>
              <a:rPr lang="en-US" sz="1100" dirty="0">
                <a:solidFill>
                  <a:srgbClr val="FF8000"/>
                </a:solidFill>
                <a:latin typeface="Courier New"/>
                <a:ea typeface="Courier New"/>
                <a:cs typeface="Courier New"/>
                <a:sym typeface="Courier New"/>
              </a:rPr>
              <a:t>"caption"</a:t>
            </a:r>
            <a:r>
              <a:rPr lang="en-US" sz="1100" dirty="0">
                <a:solidFill>
                  <a:srgbClr val="000000"/>
                </a:solidFill>
                <a:latin typeface="Courier New"/>
                <a:ea typeface="Courier New"/>
                <a:cs typeface="Courier New"/>
                <a:sym typeface="Courier New"/>
              </a:rPr>
              <a:t>: "A black metal bicycle with a clock inside the front wheel."},</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t>
            </a:r>
            <a:r>
              <a:rPr lang="en-US" sz="1100" dirty="0" err="1">
                <a:solidFill>
                  <a:srgbClr val="FF8000"/>
                </a:solidFill>
                <a:latin typeface="Courier New"/>
                <a:ea typeface="Courier New"/>
                <a:cs typeface="Courier New"/>
                <a:sym typeface="Courier New"/>
              </a:rPr>
              <a:t>image_id</a:t>
            </a:r>
            <a:r>
              <a:rPr lang="en-US" sz="1100" dirty="0">
                <a:solidFill>
                  <a:srgbClr val="FF8000"/>
                </a:solidFill>
                <a:latin typeface="Courier New"/>
                <a:ea typeface="Courier New"/>
                <a:cs typeface="Courier New"/>
                <a:sym typeface="Courier New"/>
              </a:rPr>
              <a:t>"</a:t>
            </a:r>
            <a:r>
              <a:rPr lang="en-US" sz="1100" dirty="0">
                <a:solidFill>
                  <a:srgbClr val="000000"/>
                </a:solidFill>
                <a:latin typeface="Courier New"/>
                <a:ea typeface="Courier New"/>
                <a:cs typeface="Courier New"/>
                <a:sym typeface="Courier New"/>
              </a:rPr>
              <a:t>: 203564,</a:t>
            </a:r>
            <a:r>
              <a:rPr lang="en-US" sz="1100" dirty="0">
                <a:solidFill>
                  <a:srgbClr val="FF8000"/>
                </a:solidFill>
                <a:latin typeface="Courier New"/>
                <a:ea typeface="Courier New"/>
                <a:cs typeface="Courier New"/>
                <a:sym typeface="Courier New"/>
              </a:rPr>
              <a:t>"id"</a:t>
            </a:r>
            <a:r>
              <a:rPr lang="en-US" sz="1100" dirty="0">
                <a:solidFill>
                  <a:srgbClr val="000000"/>
                </a:solidFill>
                <a:latin typeface="Courier New"/>
                <a:ea typeface="Courier New"/>
                <a:cs typeface="Courier New"/>
                <a:sym typeface="Courier New"/>
              </a:rPr>
              <a:t>: 6637,</a:t>
            </a:r>
            <a:r>
              <a:rPr lang="en-US" sz="1100" dirty="0">
                <a:solidFill>
                  <a:srgbClr val="FF8000"/>
                </a:solidFill>
                <a:latin typeface="Courier New"/>
                <a:ea typeface="Courier New"/>
                <a:cs typeface="Courier New"/>
                <a:sym typeface="Courier New"/>
              </a:rPr>
              <a:t>"caption"</a:t>
            </a:r>
            <a:r>
              <a:rPr lang="en-US" sz="1100" dirty="0">
                <a:solidFill>
                  <a:srgbClr val="000000"/>
                </a:solidFill>
                <a:latin typeface="Courier New"/>
                <a:ea typeface="Courier New"/>
                <a:cs typeface="Courier New"/>
                <a:sym typeface="Courier New"/>
              </a:rPr>
              <a:t>: "A bicycle figurine in which the front wheel is replaced with a clock\n"},</a:t>
            </a:r>
            <a:endParaRPr sz="11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dirty="0">
                <a:solidFill>
                  <a:srgbClr val="000000"/>
                </a:solidFill>
                <a:latin typeface="Courier New"/>
                <a:ea typeface="Courier New"/>
                <a:cs typeface="Courier New"/>
                <a:sym typeface="Courier New"/>
              </a:rPr>
              <a:t> {</a:t>
            </a:r>
            <a:r>
              <a:rPr lang="en-US" sz="1100" dirty="0">
                <a:solidFill>
                  <a:srgbClr val="FF8000"/>
                </a:solidFill>
                <a:latin typeface="Courier New"/>
                <a:ea typeface="Courier New"/>
                <a:cs typeface="Courier New"/>
                <a:sym typeface="Courier New"/>
              </a:rPr>
              <a:t>"</a:t>
            </a:r>
            <a:r>
              <a:rPr lang="en-US" sz="1100" dirty="0" err="1">
                <a:solidFill>
                  <a:srgbClr val="FF8000"/>
                </a:solidFill>
                <a:latin typeface="Courier New"/>
                <a:ea typeface="Courier New"/>
                <a:cs typeface="Courier New"/>
                <a:sym typeface="Courier New"/>
              </a:rPr>
              <a:t>image_id</a:t>
            </a:r>
            <a:r>
              <a:rPr lang="en-US" sz="1100" dirty="0">
                <a:solidFill>
                  <a:srgbClr val="FF8000"/>
                </a:solidFill>
                <a:latin typeface="Courier New"/>
                <a:ea typeface="Courier New"/>
                <a:cs typeface="Courier New"/>
                <a:sym typeface="Courier New"/>
              </a:rPr>
              <a:t>"</a:t>
            </a:r>
            <a:r>
              <a:rPr lang="en-US" sz="1100" dirty="0">
                <a:solidFill>
                  <a:srgbClr val="000000"/>
                </a:solidFill>
                <a:latin typeface="Courier New"/>
                <a:ea typeface="Courier New"/>
                <a:cs typeface="Courier New"/>
                <a:sym typeface="Courier New"/>
              </a:rPr>
              <a:t>: 203564,</a:t>
            </a:r>
            <a:r>
              <a:rPr lang="en-US" sz="1100" dirty="0">
                <a:solidFill>
                  <a:srgbClr val="FF8000"/>
                </a:solidFill>
                <a:latin typeface="Courier New"/>
                <a:ea typeface="Courier New"/>
                <a:cs typeface="Courier New"/>
                <a:sym typeface="Courier New"/>
              </a:rPr>
              <a:t>"id"</a:t>
            </a:r>
            <a:r>
              <a:rPr lang="en-US" sz="1100" dirty="0">
                <a:solidFill>
                  <a:srgbClr val="000000"/>
                </a:solidFill>
                <a:latin typeface="Courier New"/>
                <a:ea typeface="Courier New"/>
                <a:cs typeface="Courier New"/>
                <a:sym typeface="Courier New"/>
              </a:rPr>
              <a:t>: 6802,</a:t>
            </a:r>
            <a:r>
              <a:rPr lang="en-US" sz="1100" dirty="0">
                <a:solidFill>
                  <a:srgbClr val="FF8000"/>
                </a:solidFill>
                <a:latin typeface="Courier New"/>
                <a:ea typeface="Courier New"/>
                <a:cs typeface="Courier New"/>
                <a:sym typeface="Courier New"/>
              </a:rPr>
              <a:t>"caption"</a:t>
            </a:r>
            <a:r>
              <a:rPr lang="en-US" sz="1100" dirty="0">
                <a:solidFill>
                  <a:srgbClr val="000000"/>
                </a:solidFill>
                <a:latin typeface="Courier New"/>
                <a:ea typeface="Courier New"/>
                <a:cs typeface="Courier New"/>
                <a:sym typeface="Courier New"/>
              </a:rPr>
              <a:t>: "A clock with the appearance of the wheel of a bicycle "}]</a:t>
            </a:r>
            <a:endParaRPr sz="1100" dirty="0">
              <a:solidFill>
                <a:schemeClr val="dk1"/>
              </a:solidFill>
              <a:latin typeface="Calibri"/>
              <a:ea typeface="Calibri"/>
              <a:cs typeface="Calibri"/>
              <a:sym typeface="Calibri"/>
            </a:endParaRPr>
          </a:p>
        </p:txBody>
      </p:sp>
      <p:sp>
        <p:nvSpPr>
          <p:cNvPr id="295" name="Google Shape;295;p12"/>
          <p:cNvSpPr txBox="1"/>
          <p:nvPr/>
        </p:nvSpPr>
        <p:spPr>
          <a:xfrm>
            <a:off x="5175600" y="1365899"/>
            <a:ext cx="3705300" cy="2308800"/>
          </a:xfrm>
          <a:prstGeom prst="rect">
            <a:avLst/>
          </a:prstGeom>
          <a:solidFill>
            <a:srgbClr val="CFD7E7"/>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MS COCO </a:t>
            </a:r>
            <a:r>
              <a:rPr lang="en-US" sz="1600" dirty="0">
                <a:solidFill>
                  <a:schemeClr val="dk1"/>
                </a:solidFill>
                <a:latin typeface="Calibri"/>
                <a:ea typeface="Calibri"/>
                <a:cs typeface="Calibri"/>
                <a:sym typeface="Calibri"/>
              </a:rPr>
              <a:t>has 165k images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We have selected 20k images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Each image has 5 captions associated with it</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Dataset is split into </a:t>
            </a:r>
            <a:r>
              <a:rPr lang="en-US" sz="1600" b="1" dirty="0">
                <a:solidFill>
                  <a:schemeClr val="dk1"/>
                </a:solidFill>
                <a:latin typeface="Calibri"/>
                <a:ea typeface="Calibri"/>
                <a:cs typeface="Calibri"/>
                <a:sym typeface="Calibri"/>
              </a:rPr>
              <a:t>80/20 split </a:t>
            </a:r>
            <a:r>
              <a:rPr lang="en-US" sz="1600" dirty="0">
                <a:solidFill>
                  <a:schemeClr val="dk1"/>
                </a:solidFill>
                <a:latin typeface="Calibri"/>
                <a:ea typeface="Calibri"/>
                <a:cs typeface="Calibri"/>
                <a:sym typeface="Calibri"/>
              </a:rPr>
              <a:t>for training and validation</a:t>
            </a:r>
            <a:endParaRPr dirty="0"/>
          </a:p>
        </p:txBody>
      </p:sp>
      <p:sp>
        <p:nvSpPr>
          <p:cNvPr id="296" name="Google Shape;296;p12"/>
          <p:cNvSpPr txBox="1"/>
          <p:nvPr/>
        </p:nvSpPr>
        <p:spPr>
          <a:xfrm>
            <a:off x="2474525" y="5646663"/>
            <a:ext cx="4835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Corresponding captions - JSON file </a:t>
            </a:r>
            <a:endParaRPr sz="1800" dirty="0">
              <a:solidFill>
                <a:schemeClr val="dk1"/>
              </a:solidFill>
              <a:latin typeface="Calibri"/>
              <a:ea typeface="Calibri"/>
              <a:cs typeface="Calibri"/>
              <a:sym typeface="Calibri"/>
            </a:endParaRPr>
          </a:p>
        </p:txBody>
      </p:sp>
      <p:sp>
        <p:nvSpPr>
          <p:cNvPr id="297" name="Google Shape;297;p12"/>
          <p:cNvSpPr txBox="1"/>
          <p:nvPr/>
        </p:nvSpPr>
        <p:spPr>
          <a:xfrm>
            <a:off x="968663" y="3565472"/>
            <a:ext cx="301172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Sample Image from MS COCO</a:t>
            </a:r>
            <a:endParaRPr sz="1800" dirty="0">
              <a:solidFill>
                <a:schemeClr val="dk1"/>
              </a:solidFill>
              <a:latin typeface="Calibri"/>
              <a:ea typeface="Calibri"/>
              <a:cs typeface="Calibri"/>
              <a:sym typeface="Calibri"/>
            </a:endParaRPr>
          </a:p>
        </p:txBody>
      </p:sp>
      <p:sp>
        <p:nvSpPr>
          <p:cNvPr id="298" name="Google Shape;298;p12"/>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
        <p:nvSpPr>
          <p:cNvPr id="299" name="Google Shape;299;p12"/>
          <p:cNvSpPr txBox="1"/>
          <p:nvPr/>
        </p:nvSpPr>
        <p:spPr>
          <a:xfrm>
            <a:off x="0" y="149029"/>
            <a:ext cx="9144000" cy="8925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500" b="1" dirty="0">
                <a:solidFill>
                  <a:schemeClr val="dk1"/>
                </a:solidFill>
                <a:latin typeface="Garamond"/>
                <a:ea typeface="Garamond"/>
                <a:cs typeface="Garamond"/>
                <a:sym typeface="Garamond"/>
              </a:rPr>
              <a:t>PairUp:</a:t>
            </a:r>
            <a:r>
              <a:rPr lang="en-US" sz="2500" dirty="0">
                <a:solidFill>
                  <a:schemeClr val="dk1"/>
                </a:solidFill>
                <a:latin typeface="Garamond"/>
                <a:ea typeface="Garamond"/>
                <a:cs typeface="Garamond"/>
                <a:sym typeface="Garamond"/>
              </a:rPr>
              <a:t> Training dataset - MS COCO Dataset for Image </a:t>
            </a:r>
            <a:r>
              <a:rPr lang="en-US" sz="2500" dirty="0" smtClean="0">
                <a:solidFill>
                  <a:schemeClr val="dk1"/>
                </a:solidFill>
                <a:latin typeface="Garamond"/>
                <a:ea typeface="Garamond"/>
                <a:cs typeface="Garamond"/>
                <a:sym typeface="Garamond"/>
              </a:rPr>
              <a:t>Captioning task</a:t>
            </a:r>
            <a:endParaRPr sz="2500" dirty="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20475704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5"/>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5"/>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5"/>
          <p:cNvSpPr txBox="1"/>
          <p:nvPr/>
        </p:nvSpPr>
        <p:spPr>
          <a:xfrm>
            <a:off x="228600" y="191869"/>
            <a:ext cx="8915400" cy="55399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Garamond"/>
                <a:ea typeface="Garamond"/>
                <a:cs typeface="Garamond"/>
                <a:sym typeface="Garamond"/>
              </a:rPr>
              <a:t>Training the Model - decisions</a:t>
            </a:r>
            <a:endParaRPr sz="3000" dirty="0">
              <a:solidFill>
                <a:schemeClr val="dk1"/>
              </a:solidFill>
              <a:latin typeface="Garamond"/>
              <a:ea typeface="Garamond"/>
              <a:cs typeface="Garamond"/>
              <a:sym typeface="Garamond"/>
            </a:endParaRPr>
          </a:p>
        </p:txBody>
      </p:sp>
      <p:pic>
        <p:nvPicPr>
          <p:cNvPr id="308" name="Google Shape;308;p15"/>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09" name="Google Shape;309;p15"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310" name="Google Shape;310;p15"/>
          <p:cNvSpPr txBox="1"/>
          <p:nvPr/>
        </p:nvSpPr>
        <p:spPr>
          <a:xfrm>
            <a:off x="228600" y="990600"/>
            <a:ext cx="4572000" cy="378561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Optimizer: Adam</a:t>
            </a:r>
            <a:r>
              <a:rPr lang="en-US" sz="1600" dirty="0">
                <a:solidFill>
                  <a:schemeClr val="dk1"/>
                </a:solidFill>
                <a:latin typeface="Calibri"/>
                <a:ea typeface="Calibri"/>
                <a:cs typeface="Calibri"/>
                <a:sym typeface="Calibri"/>
              </a:rPr>
              <a:t> optimizer</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Loss: </a:t>
            </a:r>
            <a:r>
              <a:rPr lang="en-US" sz="1600" dirty="0">
                <a:solidFill>
                  <a:schemeClr val="dk1"/>
                </a:solidFill>
                <a:latin typeface="Calibri"/>
                <a:ea typeface="Calibri"/>
                <a:cs typeface="Calibri"/>
                <a:sym typeface="Calibri"/>
              </a:rPr>
              <a:t> Sparse Categorical Cross Entropy</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dirty="0">
                <a:solidFill>
                  <a:schemeClr val="dk1"/>
                </a:solidFill>
                <a:latin typeface="Calibri"/>
                <a:ea typeface="Calibri"/>
                <a:cs typeface="Calibri"/>
                <a:sym typeface="Calibri"/>
              </a:rPr>
              <a:t>Use the </a:t>
            </a:r>
            <a:r>
              <a:rPr lang="en-US" sz="1600" b="1" dirty="0">
                <a:solidFill>
                  <a:schemeClr val="dk1"/>
                </a:solidFill>
                <a:latin typeface="Calibri"/>
                <a:ea typeface="Calibri"/>
                <a:cs typeface="Calibri"/>
                <a:sym typeface="Calibri"/>
              </a:rPr>
              <a:t>Teacher Forcing</a:t>
            </a:r>
            <a:r>
              <a:rPr lang="en-US" sz="1600" dirty="0">
                <a:solidFill>
                  <a:schemeClr val="dk1"/>
                </a:solidFill>
                <a:latin typeface="Calibri"/>
                <a:ea typeface="Calibri"/>
                <a:cs typeface="Calibri"/>
                <a:sym typeface="Calibri"/>
              </a:rPr>
              <a:t> technique while training</a:t>
            </a:r>
            <a:endParaRPr dirty="0"/>
          </a:p>
          <a:p>
            <a:pPr marL="742950" marR="0" lvl="1" indent="-285750" algn="just" rtl="0">
              <a:spcBef>
                <a:spcPts val="0"/>
              </a:spcBef>
              <a:spcAft>
                <a:spcPts val="0"/>
              </a:spcAft>
              <a:buClr>
                <a:schemeClr val="dk1"/>
              </a:buClr>
              <a:buSzPts val="1600"/>
              <a:buFont typeface="Noto Sans Symbols"/>
              <a:buChar char="▪"/>
            </a:pPr>
            <a:r>
              <a:rPr lang="en-US" sz="1600" b="1" i="0" u="none" strike="noStrike" cap="none" dirty="0">
                <a:solidFill>
                  <a:schemeClr val="dk1"/>
                </a:solidFill>
                <a:latin typeface="Calibri"/>
                <a:ea typeface="Calibri"/>
                <a:cs typeface="Calibri"/>
                <a:sym typeface="Calibri"/>
              </a:rPr>
              <a:t>Teacher forcing</a:t>
            </a:r>
            <a:r>
              <a:rPr lang="en-US" sz="1600" b="0" i="0" u="none" strike="noStrike" cap="none" dirty="0">
                <a:solidFill>
                  <a:schemeClr val="dk1"/>
                </a:solidFill>
                <a:latin typeface="Calibri"/>
                <a:ea typeface="Calibri"/>
                <a:cs typeface="Calibri"/>
                <a:sym typeface="Calibri"/>
              </a:rPr>
              <a:t> is an algorithm for training the weights of RNNs.</a:t>
            </a:r>
            <a:r>
              <a:rPr lang="en-US" sz="1600" b="0" i="0" u="none" strike="noStrike" cap="none" baseline="30000" dirty="0">
                <a:solidFill>
                  <a:schemeClr val="dk1"/>
                </a:solidFill>
                <a:latin typeface="Calibri"/>
                <a:ea typeface="Calibri"/>
                <a:cs typeface="Calibri"/>
                <a:sym typeface="Calibri"/>
              </a:rPr>
              <a:t> </a:t>
            </a:r>
            <a:r>
              <a:rPr lang="en-US" sz="1600" b="0" i="0" u="none" strike="noStrike" cap="none" dirty="0">
                <a:solidFill>
                  <a:schemeClr val="dk1"/>
                </a:solidFill>
                <a:latin typeface="Calibri"/>
                <a:ea typeface="Calibri"/>
                <a:cs typeface="Calibri"/>
                <a:sym typeface="Calibri"/>
              </a:rPr>
              <a:t>It involves feeding observed sequence values (i.e. ground-truth samples) back into the RNN after each step, thus forcing the RNN to stay close to the ground-truth sequence.</a:t>
            </a:r>
            <a:endParaRPr dirty="0"/>
          </a:p>
          <a:p>
            <a:pPr marL="742950" marR="0" lvl="1" indent="-184150" algn="just" rtl="0">
              <a:spcBef>
                <a:spcPts val="0"/>
              </a:spcBef>
              <a:spcAft>
                <a:spcPts val="0"/>
              </a:spcAft>
              <a:buClr>
                <a:schemeClr val="dk1"/>
              </a:buClr>
              <a:buSzPts val="1600"/>
              <a:buFont typeface="Noto Sans Symbols"/>
              <a:buNone/>
            </a:pPr>
            <a:endParaRPr sz="1600" b="0" i="0" u="none" strike="noStrike" cap="none"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Metrics </a:t>
            </a:r>
            <a:r>
              <a:rPr lang="en-US" sz="1600" dirty="0">
                <a:solidFill>
                  <a:schemeClr val="dk1"/>
                </a:solidFill>
                <a:latin typeface="Calibri"/>
                <a:ea typeface="Calibri"/>
                <a:cs typeface="Calibri"/>
                <a:sym typeface="Calibri"/>
              </a:rPr>
              <a:t>used for evaluating generated text</a:t>
            </a:r>
            <a:endParaRPr dirty="0"/>
          </a:p>
          <a:p>
            <a:pPr marL="742950" marR="0" lvl="1" indent="-285750" algn="l" rtl="0">
              <a:spcBef>
                <a:spcPts val="0"/>
              </a:spcBef>
              <a:spcAft>
                <a:spcPts val="0"/>
              </a:spcAft>
              <a:buClr>
                <a:schemeClr val="dk1"/>
              </a:buClr>
              <a:buSzPts val="1600"/>
              <a:buFont typeface="Noto Sans Symbols"/>
              <a:buChar char="▪"/>
            </a:pPr>
            <a:r>
              <a:rPr lang="en-US" sz="1600" b="1" i="0" u="none" strike="noStrike" cap="none" dirty="0" smtClean="0">
                <a:solidFill>
                  <a:schemeClr val="dk1"/>
                </a:solidFill>
                <a:latin typeface="Calibri"/>
                <a:ea typeface="Calibri"/>
                <a:cs typeface="Calibri"/>
                <a:sym typeface="Calibri"/>
              </a:rPr>
              <a:t>BLEU</a:t>
            </a:r>
            <a:endParaRPr lang="en-US" sz="1600" dirty="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600"/>
              <a:buFont typeface="Noto Sans Symbols"/>
              <a:buChar char="▪"/>
            </a:pPr>
            <a:r>
              <a:rPr lang="en-US" sz="1600" b="1" i="0" u="none" strike="noStrike" cap="none" dirty="0" smtClean="0">
                <a:solidFill>
                  <a:schemeClr val="dk1"/>
                </a:solidFill>
                <a:latin typeface="Calibri"/>
                <a:ea typeface="Calibri"/>
                <a:cs typeface="Calibri"/>
                <a:sym typeface="Calibri"/>
              </a:rPr>
              <a:t>SPICE</a:t>
            </a:r>
            <a:r>
              <a:rPr lang="en-US" sz="1600" b="0" i="0" u="none" strike="noStrike" cap="none" dirty="0" smtClean="0">
                <a:solidFill>
                  <a:schemeClr val="dk1"/>
                </a:solidFill>
                <a:latin typeface="Calibri"/>
                <a:ea typeface="Calibri"/>
                <a:cs typeface="Calibri"/>
                <a:sym typeface="Calibri"/>
              </a:rPr>
              <a:t> </a:t>
            </a:r>
            <a:endParaRPr sz="1600" b="0" i="0" u="none" strike="noStrike" cap="none" dirty="0">
              <a:solidFill>
                <a:schemeClr val="dk1"/>
              </a:solidFill>
              <a:latin typeface="Calibri"/>
              <a:ea typeface="Calibri"/>
              <a:cs typeface="Calibri"/>
              <a:sym typeface="Calibri"/>
            </a:endParaRPr>
          </a:p>
        </p:txBody>
      </p:sp>
      <p:pic>
        <p:nvPicPr>
          <p:cNvPr id="311" name="Google Shape;311;p15"/>
          <p:cNvPicPr preferRelativeResize="0"/>
          <p:nvPr/>
        </p:nvPicPr>
        <p:blipFill rotWithShape="1">
          <a:blip r:embed="rId5">
            <a:alphaModFix/>
          </a:blip>
          <a:srcRect/>
          <a:stretch/>
        </p:blipFill>
        <p:spPr>
          <a:xfrm>
            <a:off x="5203825" y="792594"/>
            <a:ext cx="3787763" cy="3812485"/>
          </a:xfrm>
          <a:prstGeom prst="rect">
            <a:avLst/>
          </a:prstGeom>
          <a:noFill/>
          <a:ln>
            <a:noFill/>
          </a:ln>
        </p:spPr>
      </p:pic>
      <p:sp>
        <p:nvSpPr>
          <p:cNvPr id="312" name="Google Shape;312;p15"/>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dirty="0">
                <a:solidFill>
                  <a:schemeClr val="lt1"/>
                </a:solidFill>
                <a:latin typeface="Garamond"/>
                <a:ea typeface="Garamond"/>
                <a:cs typeface="Garamond"/>
                <a:sym typeface="Garamond"/>
              </a:rPr>
              <a:t>Image to Text Synthesis</a:t>
            </a:r>
            <a:endParaRPr sz="100" dirty="0"/>
          </a:p>
        </p:txBody>
      </p:sp>
    </p:spTree>
    <p:extLst>
      <p:ext uri="{BB962C8B-B14F-4D97-AF65-F5344CB8AC3E}">
        <p14:creationId xmlns:p14="http://schemas.microsoft.com/office/powerpoint/2010/main" val="4426541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127ec51ef55_1_43"/>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127ec51ef55_1_43"/>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127ec51ef55_1_43"/>
          <p:cNvSpPr txBox="1"/>
          <p:nvPr/>
        </p:nvSpPr>
        <p:spPr>
          <a:xfrm>
            <a:off x="152400" y="267644"/>
            <a:ext cx="8839200" cy="553957"/>
          </a:xfrm>
          <a:prstGeom prst="rect">
            <a:avLst/>
          </a:prstGeom>
          <a:noFill/>
          <a:ln>
            <a:noFill/>
          </a:ln>
        </p:spPr>
        <p:txBody>
          <a:bodyPr spcFirstLastPara="1" wrap="square" lIns="91425" tIns="45700" rIns="91425" bIns="45700" anchor="t" anchorCtr="0">
            <a:spAutoFit/>
          </a:bodyPr>
          <a:lstStyle/>
          <a:p>
            <a:pPr lvl="0"/>
            <a:r>
              <a:rPr lang="en-US" sz="3000" dirty="0">
                <a:solidFill>
                  <a:schemeClr val="dk1"/>
                </a:solidFill>
                <a:latin typeface="Garamond"/>
                <a:ea typeface="Garamond"/>
                <a:cs typeface="Garamond"/>
                <a:sym typeface="Garamond"/>
              </a:rPr>
              <a:t>Metric: </a:t>
            </a:r>
            <a:r>
              <a:rPr lang="en-US" sz="3000" dirty="0">
                <a:solidFill>
                  <a:schemeClr val="dk1"/>
                </a:solidFill>
                <a:latin typeface="Garamond"/>
                <a:ea typeface="Garamond"/>
                <a:cs typeface="Garamond"/>
              </a:rPr>
              <a:t>BiLingual Evaluation Understudy </a:t>
            </a:r>
            <a:r>
              <a:rPr lang="en-US" sz="3000" dirty="0" smtClean="0">
                <a:solidFill>
                  <a:schemeClr val="dk1"/>
                </a:solidFill>
                <a:latin typeface="Garamond"/>
                <a:ea typeface="Garamond"/>
                <a:cs typeface="Garamond"/>
              </a:rPr>
              <a:t>(</a:t>
            </a:r>
            <a:r>
              <a:rPr lang="en-US" sz="3000" dirty="0" smtClean="0">
                <a:solidFill>
                  <a:schemeClr val="dk1"/>
                </a:solidFill>
                <a:latin typeface="Garamond"/>
                <a:ea typeface="Garamond"/>
                <a:cs typeface="Garamond"/>
                <a:sym typeface="Garamond"/>
              </a:rPr>
              <a:t>BLEU)</a:t>
            </a:r>
            <a:endParaRPr sz="3000" dirty="0">
              <a:solidFill>
                <a:schemeClr val="dk1"/>
              </a:solidFill>
              <a:latin typeface="Garamond"/>
              <a:ea typeface="Garamond"/>
              <a:cs typeface="Garamond"/>
              <a:sym typeface="Garamond"/>
            </a:endParaRPr>
          </a:p>
        </p:txBody>
      </p:sp>
      <p:pic>
        <p:nvPicPr>
          <p:cNvPr id="321" name="Google Shape;321;g127ec51ef55_1_43"/>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322" name="Google Shape;322;g127ec51ef55_1_4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325" name="Google Shape;325;g127ec51ef55_1_43"/>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dirty="0">
                <a:solidFill>
                  <a:schemeClr val="lt1"/>
                </a:solidFill>
                <a:latin typeface="Garamond"/>
                <a:ea typeface="Garamond"/>
                <a:cs typeface="Garamond"/>
                <a:sym typeface="Garamond"/>
              </a:rPr>
              <a:t>Image to Text Synthesis</a:t>
            </a:r>
            <a:endParaRPr sz="100" dirty="0"/>
          </a:p>
        </p:txBody>
      </p:sp>
      <p:sp>
        <p:nvSpPr>
          <p:cNvPr id="11" name="Google Shape;310;p15"/>
          <p:cNvSpPr txBox="1"/>
          <p:nvPr/>
        </p:nvSpPr>
        <p:spPr>
          <a:xfrm>
            <a:off x="228600" y="990600"/>
            <a:ext cx="8763000" cy="2308284"/>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600"/>
              <a:buFont typeface="Noto Sans Symbols"/>
              <a:buChar char="▪"/>
            </a:pPr>
            <a:r>
              <a:rPr lang="en-US" sz="1800" b="1" dirty="0" smtClean="0">
                <a:solidFill>
                  <a:schemeClr val="dk1"/>
                </a:solidFill>
                <a:latin typeface="Calibri"/>
                <a:ea typeface="Calibri"/>
                <a:cs typeface="Calibri"/>
                <a:sym typeface="Calibri"/>
              </a:rPr>
              <a:t>BLEU </a:t>
            </a:r>
            <a:r>
              <a:rPr lang="en-US" sz="1800" dirty="0" smtClean="0">
                <a:solidFill>
                  <a:schemeClr val="dk1"/>
                </a:solidFill>
                <a:latin typeface="Calibri"/>
                <a:ea typeface="Calibri"/>
                <a:cs typeface="Calibri"/>
                <a:sym typeface="Calibri"/>
              </a:rPr>
              <a:t>is a </a:t>
            </a:r>
            <a:r>
              <a:rPr lang="en-US" sz="1800" dirty="0">
                <a:solidFill>
                  <a:schemeClr val="dk1"/>
                </a:solidFill>
                <a:latin typeface="Calibri"/>
                <a:ea typeface="Calibri"/>
                <a:cs typeface="Calibri"/>
                <a:sym typeface="Calibri"/>
              </a:rPr>
              <a:t>measure of how grammatically well-formed the sentences are along with ease of interpretation.</a:t>
            </a:r>
          </a:p>
          <a:p>
            <a:pPr marL="285750" indent="-285750">
              <a:buClr>
                <a:schemeClr val="dk1"/>
              </a:buClr>
              <a:buSzPts val="1600"/>
              <a:buFont typeface="Noto Sans Symbols"/>
              <a:buChar char="▪"/>
            </a:pPr>
            <a:endParaRPr lang="en-US" sz="1800" dirty="0">
              <a:solidFill>
                <a:schemeClr val="dk1"/>
              </a:solidFill>
              <a:latin typeface="Calibri"/>
              <a:ea typeface="Calibri"/>
              <a:cs typeface="Calibri"/>
              <a:sym typeface="Calibri"/>
            </a:endParaRPr>
          </a:p>
          <a:p>
            <a:pPr marL="285750" lvl="0" indent="-285750">
              <a:buClr>
                <a:schemeClr val="dk1"/>
              </a:buClr>
              <a:buSzPts val="1600"/>
              <a:buFont typeface="Noto Sans Symbols"/>
              <a:buChar char="▪"/>
            </a:pPr>
            <a:r>
              <a:rPr lang="en-US" sz="1800" dirty="0">
                <a:solidFill>
                  <a:schemeClr val="dk1"/>
                </a:solidFill>
                <a:latin typeface="Calibri"/>
                <a:ea typeface="Calibri"/>
                <a:cs typeface="Calibri"/>
                <a:sym typeface="Calibri"/>
              </a:rPr>
              <a:t>It is a modified precision metric with a sentence-brevity penalty, calculated as a weighted geometric mean over different length n-grams.</a:t>
            </a:r>
          </a:p>
          <a:p>
            <a:pPr marL="285750" lvl="0" indent="-285750">
              <a:buClr>
                <a:schemeClr val="dk1"/>
              </a:buClr>
              <a:buSzPts val="1600"/>
              <a:buFont typeface="Noto Sans Symbols"/>
              <a:buChar char="▪"/>
            </a:pPr>
            <a:endParaRPr lang="en-US" sz="1800" dirty="0">
              <a:solidFill>
                <a:schemeClr val="dk1"/>
              </a:solidFill>
              <a:latin typeface="Calibri"/>
              <a:ea typeface="Calibri"/>
              <a:cs typeface="Calibri"/>
              <a:sym typeface="Calibri"/>
            </a:endParaRPr>
          </a:p>
          <a:p>
            <a:pPr marL="285750" lvl="0" indent="-285750">
              <a:buClr>
                <a:schemeClr val="dk1"/>
              </a:buClr>
              <a:buSzPts val="1600"/>
              <a:buFont typeface="Noto Sans Symbols"/>
              <a:buChar char="▪"/>
            </a:pPr>
            <a:r>
              <a:rPr lang="en-US" sz="1800" dirty="0">
                <a:solidFill>
                  <a:schemeClr val="dk1"/>
                </a:solidFill>
                <a:latin typeface="Calibri"/>
                <a:ea typeface="Calibri"/>
                <a:cs typeface="Calibri"/>
                <a:sym typeface="Calibri"/>
              </a:rPr>
              <a:t>BLEU has some weaknesses since it is mostly a measure of fluency rather than semantic similarity.</a:t>
            </a:r>
            <a:endParaRPr sz="1800" dirty="0">
              <a:solidFill>
                <a:schemeClr val="dk1"/>
              </a:solidFill>
              <a:latin typeface="Calibri"/>
              <a:ea typeface="Calibri"/>
              <a:cs typeface="Calibri"/>
              <a:sym typeface="Calibri"/>
            </a:endParaRPr>
          </a:p>
        </p:txBody>
      </p:sp>
      <p:pic>
        <p:nvPicPr>
          <p:cNvPr id="1026" name="Picture 2" descr="https://lh3.googleusercontent.com/snJ31WYPvYJvo76BE5da-aZd5IkvswNWU9owCZ86SC875LjvOBeeje2UWxOSxecaJ1cO_YSrGiuUSjqr15V8V8u2CsKtRpaE0Y6NEr3f3WcwPlkzghzm31u2YSwAcmBl5CEGjgI4kJQXZpDAz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1" y="3234835"/>
            <a:ext cx="4920253" cy="11847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3" name="Rectangle 2"/>
              <p:cNvSpPr/>
              <p:nvPr/>
            </p:nvSpPr>
            <p:spPr>
              <a:xfrm>
                <a:off x="228600" y="4419600"/>
                <a:ext cx="8619565" cy="646331"/>
              </a:xfrm>
              <a:prstGeom prst="rect">
                <a:avLst/>
              </a:prstGeom>
            </p:spPr>
            <p:txBody>
              <a:bodyPr wrap="square">
                <a:spAutoFit/>
              </a:bodyPr>
              <a:lstStyle/>
              <a:p>
                <a:r>
                  <a:rPr lang="en-US" sz="1800" dirty="0" smtClean="0">
                    <a:solidFill>
                      <a:schemeClr val="dk1"/>
                    </a:solidFill>
                    <a:latin typeface="Calibri"/>
                    <a:ea typeface="Calibri"/>
                    <a:cs typeface="Calibri"/>
                  </a:rPr>
                  <a:t>where</a:t>
                </a:r>
                <a:r>
                  <a:rPr lang="en-US" sz="1800" dirty="0">
                    <a:solidFill>
                      <a:schemeClr val="dk1"/>
                    </a:solidFill>
                    <a:latin typeface="Calibri"/>
                    <a:ea typeface="Calibri"/>
                    <a:cs typeface="Calibri"/>
                  </a:rPr>
                  <a:t>, a: candidate sentence, b: set of reference sentences, </a:t>
                </a:r>
                <a14:m>
                  <m:oMath xmlns:m="http://schemas.openxmlformats.org/officeDocument/2006/math">
                    <m:sSub>
                      <m:sSubPr>
                        <m:ctrlPr>
                          <a:rPr lang="en-US" sz="1800" i="1" smtClean="0">
                            <a:solidFill>
                              <a:schemeClr val="dk1"/>
                            </a:solidFill>
                            <a:latin typeface="Cambria Math" panose="02040503050406030204" pitchFamily="18" charset="0"/>
                            <a:cs typeface="Calibri"/>
                          </a:rPr>
                        </m:ctrlPr>
                      </m:sSubPr>
                      <m:e>
                        <m:r>
                          <a:rPr lang="en-US" sz="1800" b="0" i="1" smtClean="0">
                            <a:solidFill>
                              <a:schemeClr val="dk1"/>
                            </a:solidFill>
                            <a:latin typeface="Cambria Math" panose="02040503050406030204" pitchFamily="18" charset="0"/>
                            <a:cs typeface="Calibri"/>
                          </a:rPr>
                          <m:t>𝑤</m:t>
                        </m:r>
                      </m:e>
                      <m:sub>
                        <m:r>
                          <a:rPr lang="en-US" sz="1800" b="0" i="1" smtClean="0">
                            <a:solidFill>
                              <a:schemeClr val="dk1"/>
                            </a:solidFill>
                            <a:latin typeface="Cambria Math" panose="02040503050406030204" pitchFamily="18" charset="0"/>
                            <a:cs typeface="Calibri"/>
                          </a:rPr>
                          <m:t>𝑛</m:t>
                        </m:r>
                      </m:sub>
                    </m:sSub>
                  </m:oMath>
                </a14:m>
                <a:r>
                  <a:rPr lang="en-US" sz="1800" dirty="0" smtClean="0">
                    <a:solidFill>
                      <a:schemeClr val="dk1"/>
                    </a:solidFill>
                    <a:latin typeface="Calibri"/>
                    <a:ea typeface="Calibri"/>
                    <a:cs typeface="Calibri"/>
                  </a:rPr>
                  <a:t>: </a:t>
                </a:r>
                <a:r>
                  <a:rPr lang="en-US" sz="1800" dirty="0">
                    <a:solidFill>
                      <a:schemeClr val="dk1"/>
                    </a:solidFill>
                    <a:latin typeface="Calibri"/>
                    <a:ea typeface="Calibri"/>
                    <a:cs typeface="Calibri"/>
                  </a:rPr>
                  <a:t>n-gram, </a:t>
                </a:r>
                <a14:m>
                  <m:oMath xmlns:m="http://schemas.openxmlformats.org/officeDocument/2006/math">
                    <m:sSub>
                      <m:sSubPr>
                        <m:ctrlPr>
                          <a:rPr lang="en-US" sz="1800" i="1">
                            <a:solidFill>
                              <a:schemeClr val="dk1"/>
                            </a:solidFill>
                            <a:latin typeface="Cambria Math" panose="02040503050406030204" pitchFamily="18" charset="0"/>
                            <a:cs typeface="Calibri"/>
                          </a:rPr>
                        </m:ctrlPr>
                      </m:sSubPr>
                      <m:e>
                        <m:r>
                          <a:rPr lang="en-US" sz="1800" b="0" i="1" smtClean="0">
                            <a:solidFill>
                              <a:schemeClr val="dk1"/>
                            </a:solidFill>
                            <a:latin typeface="Cambria Math" panose="02040503050406030204" pitchFamily="18" charset="0"/>
                            <a:cs typeface="Calibri"/>
                          </a:rPr>
                          <m:t>𝑐</m:t>
                        </m:r>
                      </m:e>
                      <m:sub>
                        <m:r>
                          <a:rPr lang="en-US" sz="1800" b="0" i="1" smtClean="0">
                            <a:solidFill>
                              <a:schemeClr val="dk1"/>
                            </a:solidFill>
                            <a:latin typeface="Cambria Math" panose="02040503050406030204" pitchFamily="18" charset="0"/>
                            <a:cs typeface="Calibri"/>
                          </a:rPr>
                          <m:t>𝑥</m:t>
                        </m:r>
                      </m:sub>
                    </m:sSub>
                    <m:r>
                      <a:rPr lang="en-US" sz="1800" b="0" i="1" smtClean="0">
                        <a:solidFill>
                          <a:schemeClr val="dk1"/>
                        </a:solidFill>
                        <a:latin typeface="Cambria Math" panose="02040503050406030204" pitchFamily="18" charset="0"/>
                        <a:cs typeface="Calibri"/>
                      </a:rPr>
                      <m:t>(</m:t>
                    </m:r>
                    <m:sSub>
                      <m:sSubPr>
                        <m:ctrlPr>
                          <a:rPr lang="en-US" sz="1800" i="1">
                            <a:solidFill>
                              <a:schemeClr val="dk1"/>
                            </a:solidFill>
                            <a:latin typeface="Cambria Math" panose="02040503050406030204" pitchFamily="18" charset="0"/>
                            <a:cs typeface="Calibri"/>
                          </a:rPr>
                        </m:ctrlPr>
                      </m:sSubPr>
                      <m:e>
                        <m:r>
                          <a:rPr lang="en-US" sz="1800" b="0" i="1" smtClean="0">
                            <a:solidFill>
                              <a:schemeClr val="dk1"/>
                            </a:solidFill>
                            <a:latin typeface="Cambria Math" panose="02040503050406030204" pitchFamily="18" charset="0"/>
                            <a:cs typeface="Calibri"/>
                          </a:rPr>
                          <m:t>𝑦</m:t>
                        </m:r>
                      </m:e>
                      <m:sub>
                        <m:r>
                          <a:rPr lang="en-US" sz="1800" i="1">
                            <a:solidFill>
                              <a:schemeClr val="dk1"/>
                            </a:solidFill>
                            <a:latin typeface="Cambria Math" panose="02040503050406030204" pitchFamily="18" charset="0"/>
                            <a:cs typeface="Calibri"/>
                          </a:rPr>
                          <m:t>𝑛</m:t>
                        </m:r>
                      </m:sub>
                    </m:sSub>
                    <m:r>
                      <a:rPr lang="en-US" sz="1800" b="0" i="1" smtClean="0">
                        <a:solidFill>
                          <a:schemeClr val="dk1"/>
                        </a:solidFill>
                        <a:latin typeface="Cambria Math" panose="02040503050406030204" pitchFamily="18" charset="0"/>
                        <a:cs typeface="Calibri"/>
                      </a:rPr>
                      <m:t>)</m:t>
                    </m:r>
                  </m:oMath>
                </a14:m>
                <a:r>
                  <a:rPr lang="en-US" sz="1800" dirty="0">
                    <a:solidFill>
                      <a:schemeClr val="dk1"/>
                    </a:solidFill>
                    <a:latin typeface="Calibri"/>
                    <a:ea typeface="Calibri"/>
                    <a:cs typeface="Calibri"/>
                  </a:rPr>
                  <a:t>: count of n-gram </a:t>
                </a:r>
                <a14:m>
                  <m:oMath xmlns:m="http://schemas.openxmlformats.org/officeDocument/2006/math">
                    <m:sSub>
                      <m:sSubPr>
                        <m:ctrlPr>
                          <a:rPr lang="en-US" sz="1800" i="1">
                            <a:solidFill>
                              <a:schemeClr val="dk1"/>
                            </a:solidFill>
                            <a:latin typeface="Cambria Math" panose="02040503050406030204" pitchFamily="18" charset="0"/>
                            <a:cs typeface="Calibri"/>
                          </a:rPr>
                        </m:ctrlPr>
                      </m:sSubPr>
                      <m:e>
                        <m:r>
                          <a:rPr lang="en-US" sz="1800" b="0" i="1" smtClean="0">
                            <a:solidFill>
                              <a:schemeClr val="dk1"/>
                            </a:solidFill>
                            <a:latin typeface="Cambria Math" panose="02040503050406030204" pitchFamily="18" charset="0"/>
                            <a:cs typeface="Calibri"/>
                          </a:rPr>
                          <m:t>𝑦</m:t>
                        </m:r>
                      </m:e>
                      <m:sub>
                        <m:r>
                          <a:rPr lang="en-US" sz="1800" i="1">
                            <a:solidFill>
                              <a:schemeClr val="dk1"/>
                            </a:solidFill>
                            <a:latin typeface="Cambria Math" panose="02040503050406030204" pitchFamily="18" charset="0"/>
                            <a:cs typeface="Calibri"/>
                          </a:rPr>
                          <m:t>𝑛</m:t>
                        </m:r>
                      </m:sub>
                    </m:sSub>
                  </m:oMath>
                </a14:m>
                <a:r>
                  <a:rPr lang="en-US" sz="1800" dirty="0">
                    <a:solidFill>
                      <a:schemeClr val="dk1"/>
                    </a:solidFill>
                    <a:latin typeface="Calibri"/>
                    <a:ea typeface="Calibri"/>
                    <a:cs typeface="Calibri"/>
                  </a:rPr>
                  <a:t> in sentence x.</a:t>
                </a:r>
              </a:p>
            </p:txBody>
          </p:sp>
        </mc:Choice>
        <mc:Fallback xmlns="">
          <p:sp>
            <p:nvSpPr>
              <p:cNvPr id="3" name="Rectangle 2"/>
              <p:cNvSpPr>
                <a:spLocks noRot="1" noChangeAspect="1" noMove="1" noResize="1" noEditPoints="1" noAdjustHandles="1" noChangeArrowheads="1" noChangeShapeType="1" noTextEdit="1"/>
              </p:cNvSpPr>
              <p:nvPr/>
            </p:nvSpPr>
            <p:spPr>
              <a:xfrm>
                <a:off x="228600" y="4419600"/>
                <a:ext cx="8619565" cy="646331"/>
              </a:xfrm>
              <a:prstGeom prst="rect">
                <a:avLst/>
              </a:prstGeom>
              <a:blipFill rotWithShape="0">
                <a:blip r:embed="rId6"/>
                <a:stretch>
                  <a:fillRect l="-637" t="-4717" r="-283" b="-14151"/>
                </a:stretch>
              </a:blipFill>
            </p:spPr>
            <p:txBody>
              <a:bodyPr/>
              <a:lstStyle/>
              <a:p>
                <a:r>
                  <a:rPr lang="en-US">
                    <a:noFill/>
                  </a:rPr>
                  <a:t> </a:t>
                </a:r>
              </a:p>
            </p:txBody>
          </p:sp>
        </mc:Fallback>
      </mc:AlternateContent>
    </p:spTree>
    <p:extLst>
      <p:ext uri="{BB962C8B-B14F-4D97-AF65-F5344CB8AC3E}">
        <p14:creationId xmlns:p14="http://schemas.microsoft.com/office/powerpoint/2010/main" val="63601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g127ec51ef55_1_55"/>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g127ec51ef55_1_55"/>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g127ec51ef55_1_55"/>
          <p:cNvSpPr txBox="1"/>
          <p:nvPr/>
        </p:nvSpPr>
        <p:spPr>
          <a:xfrm>
            <a:off x="0" y="191869"/>
            <a:ext cx="9144000" cy="507791"/>
          </a:xfrm>
          <a:prstGeom prst="rect">
            <a:avLst/>
          </a:prstGeom>
          <a:noFill/>
          <a:ln>
            <a:noFill/>
          </a:ln>
        </p:spPr>
        <p:txBody>
          <a:bodyPr spcFirstLastPara="1" wrap="square" lIns="91425" tIns="45700" rIns="91425" bIns="45700" anchor="t" anchorCtr="0">
            <a:spAutoFit/>
          </a:bodyPr>
          <a:lstStyle/>
          <a:p>
            <a:pPr lvl="0"/>
            <a:r>
              <a:rPr lang="en-US" sz="2700" dirty="0">
                <a:solidFill>
                  <a:schemeClr val="dk1"/>
                </a:solidFill>
                <a:latin typeface="Garamond"/>
                <a:ea typeface="Garamond"/>
                <a:cs typeface="Garamond"/>
                <a:sym typeface="Garamond"/>
              </a:rPr>
              <a:t>Metric: Semantic Propositional Image Caption </a:t>
            </a:r>
            <a:r>
              <a:rPr lang="en-US" sz="2700" dirty="0" smtClean="0">
                <a:solidFill>
                  <a:schemeClr val="dk1"/>
                </a:solidFill>
                <a:latin typeface="Garamond"/>
                <a:ea typeface="Garamond"/>
                <a:cs typeface="Garamond"/>
                <a:sym typeface="Garamond"/>
              </a:rPr>
              <a:t>Evaluation (SPICE)</a:t>
            </a:r>
            <a:endParaRPr sz="2700" dirty="0">
              <a:solidFill>
                <a:schemeClr val="dk1"/>
              </a:solidFill>
              <a:latin typeface="Garamond"/>
              <a:ea typeface="Garamond"/>
              <a:cs typeface="Garamond"/>
              <a:sym typeface="Garamond"/>
            </a:endParaRPr>
          </a:p>
        </p:txBody>
      </p:sp>
      <p:pic>
        <p:nvPicPr>
          <p:cNvPr id="334" name="Google Shape;334;g127ec51ef55_1_55"/>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335" name="Google Shape;335;g127ec51ef55_1_55"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338" name="Google Shape;338;g127ec51ef55_1_55"/>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
        <p:nvSpPr>
          <p:cNvPr id="10" name="Google Shape;310;p15"/>
          <p:cNvSpPr txBox="1"/>
          <p:nvPr/>
        </p:nvSpPr>
        <p:spPr>
          <a:xfrm>
            <a:off x="228600" y="990600"/>
            <a:ext cx="8763000" cy="1477287"/>
          </a:xfrm>
          <a:prstGeom prst="rect">
            <a:avLst/>
          </a:prstGeom>
          <a:noFill/>
          <a:ln>
            <a:noFill/>
          </a:ln>
        </p:spPr>
        <p:txBody>
          <a:bodyPr spcFirstLastPara="1" wrap="square" lIns="91425" tIns="45700" rIns="91425" bIns="45700" anchor="t" anchorCtr="0">
            <a:spAutoFit/>
          </a:bodyPr>
          <a:lstStyle/>
          <a:p>
            <a:pPr marL="285750" indent="-285750">
              <a:buClr>
                <a:schemeClr val="dk1"/>
              </a:buClr>
              <a:buSzPts val="1600"/>
              <a:buFont typeface="Noto Sans Symbols"/>
              <a:buChar char="▪"/>
            </a:pPr>
            <a:r>
              <a:rPr lang="en-US" sz="1800" b="1" dirty="0" smtClean="0">
                <a:solidFill>
                  <a:schemeClr val="dk1"/>
                </a:solidFill>
                <a:latin typeface="Calibri"/>
                <a:ea typeface="Calibri"/>
                <a:cs typeface="Calibri"/>
                <a:sym typeface="Calibri"/>
              </a:rPr>
              <a:t>SPICE </a:t>
            </a:r>
            <a:r>
              <a:rPr lang="en-US" sz="1800" dirty="0"/>
              <a:t>is based on the key idea of creation of scene graphs and is calculated as F-score over </a:t>
            </a:r>
            <a:r>
              <a:rPr lang="en-US" sz="1800" dirty="0" smtClean="0"/>
              <a:t>tuples.</a:t>
            </a:r>
          </a:p>
          <a:p>
            <a:pPr marL="285750" indent="-285750">
              <a:buClr>
                <a:schemeClr val="dk1"/>
              </a:buClr>
              <a:buSzPts val="1600"/>
              <a:buFont typeface="Noto Sans Symbols"/>
              <a:buChar char="▪"/>
            </a:pPr>
            <a:endParaRPr lang="en-US" sz="1800" b="1" dirty="0" smtClean="0">
              <a:solidFill>
                <a:schemeClr val="dk1"/>
              </a:solidFill>
              <a:latin typeface="Calibri"/>
              <a:ea typeface="Calibri"/>
              <a:cs typeface="Calibri"/>
              <a:sym typeface="Calibri"/>
            </a:endParaRPr>
          </a:p>
          <a:p>
            <a:pPr marL="285750" indent="-285750">
              <a:buClr>
                <a:schemeClr val="dk1"/>
              </a:buClr>
              <a:buSzPts val="1600"/>
              <a:buFont typeface="Noto Sans Symbols"/>
              <a:buChar char="▪"/>
            </a:pPr>
            <a:r>
              <a:rPr lang="en-US" sz="1800" dirty="0" smtClean="0">
                <a:solidFill>
                  <a:schemeClr val="dk1"/>
                </a:solidFill>
                <a:latin typeface="Calibri"/>
                <a:ea typeface="Calibri"/>
                <a:cs typeface="Calibri"/>
                <a:sym typeface="Calibri"/>
              </a:rPr>
              <a:t>It places importance on capturing details about objects, attributes and relationships and higher correlation with humans.</a:t>
            </a:r>
            <a:endParaRPr lang="en-US" sz="1800" dirty="0">
              <a:solidFill>
                <a:schemeClr val="dk1"/>
              </a:solidFill>
              <a:latin typeface="Calibri"/>
              <a:ea typeface="Calibri"/>
              <a:cs typeface="Calibri"/>
              <a:sym typeface="Calibri"/>
            </a:endParaRPr>
          </a:p>
        </p:txBody>
      </p:sp>
      <p:pic>
        <p:nvPicPr>
          <p:cNvPr id="2050" name="Picture 2" descr="https://lh6.googleusercontent.com/5KcW3oUNuIGwkcsx3vIIOe6peR8DB6aWEftfph_DN0EzyMIG27Nkk_cw2hLzrxYZoUHdZOnuqJB1r6QqwKuClSbTMDGmGlsJX6x7Bk21iQ_dTIWIZTUcFXDn4-Z1r3YlWL3uDFuK_o9ZFaKM4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777" y="3566035"/>
            <a:ext cx="3114675" cy="14859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64777" y="2611578"/>
            <a:ext cx="8247529" cy="646331"/>
          </a:xfrm>
          <a:prstGeom prst="rect">
            <a:avLst/>
          </a:prstGeom>
        </p:spPr>
        <p:txBody>
          <a:bodyPr wrap="square">
            <a:spAutoFit/>
          </a:bodyPr>
          <a:lstStyle/>
          <a:p>
            <a:r>
              <a:rPr lang="en-US" sz="1800" dirty="0">
                <a:solidFill>
                  <a:schemeClr val="dk1"/>
                </a:solidFill>
                <a:latin typeface="Calibri"/>
                <a:ea typeface="Calibri"/>
                <a:cs typeface="Calibri"/>
              </a:rPr>
              <a:t>Given candidate caption c, a set of reference captions S</a:t>
            </a:r>
            <a:r>
              <a:rPr lang="en-US" sz="1800" dirty="0" smtClean="0">
                <a:solidFill>
                  <a:schemeClr val="dk1"/>
                </a:solidFill>
                <a:latin typeface="Calibri"/>
                <a:ea typeface="Calibri"/>
                <a:cs typeface="Calibri"/>
              </a:rPr>
              <a:t>, and </a:t>
            </a:r>
            <a:r>
              <a:rPr lang="en-US" sz="1800" dirty="0">
                <a:solidFill>
                  <a:schemeClr val="dk1"/>
                </a:solidFill>
                <a:latin typeface="Calibri"/>
                <a:ea typeface="Calibri"/>
                <a:cs typeface="Calibri"/>
              </a:rPr>
              <a:t>the mapping T from captions to tuples.</a:t>
            </a:r>
          </a:p>
        </p:txBody>
      </p:sp>
      <p:pic>
        <p:nvPicPr>
          <p:cNvPr id="3" name="Picture 2"/>
          <p:cNvPicPr>
            <a:picLocks noChangeAspect="1"/>
          </p:cNvPicPr>
          <p:nvPr/>
        </p:nvPicPr>
        <p:blipFill>
          <a:blip r:embed="rId6"/>
          <a:stretch>
            <a:fillRect/>
          </a:stretch>
        </p:blipFill>
        <p:spPr>
          <a:xfrm>
            <a:off x="3798515" y="3074591"/>
            <a:ext cx="5013791" cy="2471510"/>
          </a:xfrm>
          <a:prstGeom prst="rect">
            <a:avLst/>
          </a:prstGeom>
        </p:spPr>
      </p:pic>
    </p:spTree>
    <p:extLst>
      <p:ext uri="{BB962C8B-B14F-4D97-AF65-F5344CB8AC3E}">
        <p14:creationId xmlns:p14="http://schemas.microsoft.com/office/powerpoint/2010/main" val="410800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 name="Google Shape;100;p2"/>
          <p:cNvSpPr txBox="1"/>
          <p:nvPr/>
        </p:nvSpPr>
        <p:spPr>
          <a:xfrm>
            <a:off x="378372" y="145142"/>
            <a:ext cx="8229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chemeClr val="dk1"/>
                </a:solidFill>
                <a:latin typeface="Garamond"/>
                <a:ea typeface="Garamond"/>
                <a:cs typeface="Garamond"/>
                <a:sym typeface="Garamond"/>
              </a:rPr>
              <a:t>Agenda</a:t>
            </a:r>
            <a:endParaRPr sz="4800">
              <a:solidFill>
                <a:schemeClr val="dk1"/>
              </a:solidFill>
              <a:latin typeface="Garamond"/>
              <a:ea typeface="Garamond"/>
              <a:cs typeface="Garamond"/>
              <a:sym typeface="Garamond"/>
            </a:endParaRPr>
          </a:p>
        </p:txBody>
      </p:sp>
      <p:sp>
        <p:nvSpPr>
          <p:cNvPr id="101" name="Google Shape;101;p2"/>
          <p:cNvSpPr txBox="1"/>
          <p:nvPr/>
        </p:nvSpPr>
        <p:spPr>
          <a:xfrm>
            <a:off x="378372" y="1096395"/>
            <a:ext cx="8582799" cy="4832052"/>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Noto Sans Symbols"/>
              <a:buChar char="▪"/>
            </a:pPr>
            <a:r>
              <a:rPr lang="en-US" sz="2800" dirty="0">
                <a:solidFill>
                  <a:schemeClr val="dk1"/>
                </a:solidFill>
                <a:latin typeface="Garamond"/>
                <a:ea typeface="Garamond"/>
                <a:cs typeface="Garamond"/>
                <a:sym typeface="Garamond"/>
              </a:rPr>
              <a:t>Motivation</a:t>
            </a:r>
            <a:endParaRPr dirty="0"/>
          </a:p>
          <a:p>
            <a:pPr marL="342900" marR="0" lvl="0" indent="-342900" algn="l" rtl="0">
              <a:spcBef>
                <a:spcPts val="0"/>
              </a:spcBef>
              <a:spcAft>
                <a:spcPts val="0"/>
              </a:spcAft>
              <a:buClr>
                <a:schemeClr val="dk1"/>
              </a:buClr>
              <a:buSzPts val="2800"/>
              <a:buFont typeface="Noto Sans Symbols"/>
              <a:buChar char="▪"/>
            </a:pPr>
            <a:r>
              <a:rPr lang="en-US" sz="2800" dirty="0">
                <a:solidFill>
                  <a:schemeClr val="dk1"/>
                </a:solidFill>
                <a:latin typeface="Garamond"/>
                <a:ea typeface="Garamond"/>
                <a:cs typeface="Garamond"/>
                <a:sym typeface="Garamond"/>
              </a:rPr>
              <a:t>What is a PairUp system?</a:t>
            </a:r>
            <a:endParaRPr sz="2800" dirty="0">
              <a:solidFill>
                <a:schemeClr val="dk1"/>
              </a:solidFill>
              <a:latin typeface="Garamond"/>
              <a:ea typeface="Garamond"/>
              <a:cs typeface="Garamond"/>
              <a:sym typeface="Garamond"/>
            </a:endParaRPr>
          </a:p>
          <a:p>
            <a:pPr marL="342900" marR="0" lvl="0" indent="-342900" algn="l" rtl="0">
              <a:spcBef>
                <a:spcPts val="0"/>
              </a:spcBef>
              <a:spcAft>
                <a:spcPts val="0"/>
              </a:spcAft>
              <a:buClr>
                <a:schemeClr val="dk1"/>
              </a:buClr>
              <a:buSzPts val="2800"/>
              <a:buFont typeface="Noto Sans Symbols"/>
              <a:buChar char="▪"/>
            </a:pPr>
            <a:r>
              <a:rPr lang="en-US" sz="2800" dirty="0">
                <a:solidFill>
                  <a:schemeClr val="dk1"/>
                </a:solidFill>
                <a:latin typeface="Garamond"/>
                <a:ea typeface="Garamond"/>
                <a:cs typeface="Garamond"/>
                <a:sym typeface="Garamond"/>
              </a:rPr>
              <a:t>Approaches to PairUp system</a:t>
            </a:r>
            <a:endParaRPr dirty="0"/>
          </a:p>
          <a:p>
            <a:pPr marL="342900" marR="0" lvl="0" indent="-342900" algn="l" rtl="0">
              <a:spcBef>
                <a:spcPts val="0"/>
              </a:spcBef>
              <a:spcAft>
                <a:spcPts val="0"/>
              </a:spcAft>
              <a:buClr>
                <a:schemeClr val="dk1"/>
              </a:buClr>
              <a:buSzPts val="2800"/>
              <a:buFont typeface="Noto Sans Symbols"/>
              <a:buChar char="▪"/>
            </a:pPr>
            <a:r>
              <a:rPr lang="en-US" sz="2800" dirty="0">
                <a:solidFill>
                  <a:schemeClr val="dk1"/>
                </a:solidFill>
                <a:latin typeface="Garamond"/>
                <a:ea typeface="Garamond"/>
                <a:cs typeface="Garamond"/>
                <a:sym typeface="Garamond"/>
              </a:rPr>
              <a:t>PairUp system </a:t>
            </a:r>
            <a:r>
              <a:rPr lang="en-US" sz="2800" dirty="0" smtClean="0">
                <a:solidFill>
                  <a:schemeClr val="dk1"/>
                </a:solidFill>
                <a:latin typeface="Garamond"/>
                <a:ea typeface="Garamond"/>
                <a:cs typeface="Garamond"/>
                <a:sym typeface="Garamond"/>
              </a:rPr>
              <a:t>overview</a:t>
            </a:r>
          </a:p>
          <a:p>
            <a:pPr marL="342900" lvl="0" indent="-342900">
              <a:buClr>
                <a:schemeClr val="dk1"/>
              </a:buClr>
              <a:buSzPts val="2800"/>
              <a:buFont typeface="Noto Sans Symbols"/>
              <a:buChar char="▪"/>
            </a:pPr>
            <a:r>
              <a:rPr lang="en-US" sz="2800" dirty="0">
                <a:solidFill>
                  <a:schemeClr val="dk1"/>
                </a:solidFill>
                <a:latin typeface="Garamond"/>
                <a:ea typeface="Garamond"/>
                <a:cs typeface="Garamond"/>
              </a:rPr>
              <a:t>PairUp Frameworks &amp; </a:t>
            </a:r>
            <a:r>
              <a:rPr lang="en-US" sz="2800" dirty="0" smtClean="0">
                <a:solidFill>
                  <a:schemeClr val="dk1"/>
                </a:solidFill>
                <a:latin typeface="Garamond"/>
                <a:ea typeface="Garamond"/>
                <a:cs typeface="Garamond"/>
              </a:rPr>
              <a:t>Data</a:t>
            </a:r>
            <a:endParaRPr dirty="0" smtClean="0"/>
          </a:p>
          <a:p>
            <a:pPr marL="342900" marR="0" lvl="0" indent="-342900" algn="l" rtl="0">
              <a:spcBef>
                <a:spcPts val="0"/>
              </a:spcBef>
              <a:spcAft>
                <a:spcPts val="0"/>
              </a:spcAft>
              <a:buClr>
                <a:schemeClr val="dk1"/>
              </a:buClr>
              <a:buSzPts val="2800"/>
              <a:buFont typeface="Noto Sans Symbols"/>
              <a:buChar char="▪"/>
            </a:pPr>
            <a:r>
              <a:rPr lang="en-US" sz="2800" dirty="0" smtClean="0">
                <a:solidFill>
                  <a:schemeClr val="dk1"/>
                </a:solidFill>
                <a:latin typeface="Garamond"/>
                <a:ea typeface="Garamond"/>
                <a:cs typeface="Garamond"/>
                <a:sym typeface="Garamond"/>
              </a:rPr>
              <a:t>Image </a:t>
            </a:r>
            <a:r>
              <a:rPr lang="en-US" sz="2800" dirty="0">
                <a:solidFill>
                  <a:schemeClr val="dk1"/>
                </a:solidFill>
                <a:latin typeface="Garamond"/>
                <a:ea typeface="Garamond"/>
                <a:cs typeface="Garamond"/>
                <a:sym typeface="Garamond"/>
              </a:rPr>
              <a:t>to Text Synthesis/ Image Captioning</a:t>
            </a:r>
            <a:endParaRPr dirty="0"/>
          </a:p>
          <a:p>
            <a:pPr marL="342900" marR="0" lvl="0" indent="-342900" algn="l" rtl="0">
              <a:spcBef>
                <a:spcPts val="0"/>
              </a:spcBef>
              <a:spcAft>
                <a:spcPts val="0"/>
              </a:spcAft>
              <a:buClr>
                <a:schemeClr val="dk1"/>
              </a:buClr>
              <a:buSzPts val="2800"/>
              <a:buFont typeface="Noto Sans Symbols"/>
              <a:buChar char="▪"/>
            </a:pPr>
            <a:r>
              <a:rPr lang="en-US" sz="2800" dirty="0">
                <a:solidFill>
                  <a:schemeClr val="dk1"/>
                </a:solidFill>
                <a:latin typeface="Garamond"/>
                <a:ea typeface="Garamond"/>
                <a:cs typeface="Garamond"/>
                <a:sym typeface="Garamond"/>
              </a:rPr>
              <a:t>Textual Similarity </a:t>
            </a:r>
            <a:r>
              <a:rPr lang="en-US" sz="2800" dirty="0" smtClean="0">
                <a:solidFill>
                  <a:schemeClr val="dk1"/>
                </a:solidFill>
                <a:latin typeface="Garamond"/>
                <a:ea typeface="Garamond"/>
                <a:cs typeface="Garamond"/>
                <a:sym typeface="Garamond"/>
              </a:rPr>
              <a:t>Analyzer</a:t>
            </a:r>
          </a:p>
          <a:p>
            <a:pPr marL="342900" lvl="0" indent="-342900">
              <a:buClr>
                <a:schemeClr val="dk1"/>
              </a:buClr>
              <a:buSzPts val="2800"/>
              <a:buFont typeface="Noto Sans Symbols"/>
              <a:buChar char="▪"/>
            </a:pPr>
            <a:r>
              <a:rPr lang="en-US" sz="2800" dirty="0">
                <a:solidFill>
                  <a:schemeClr val="dk1"/>
                </a:solidFill>
                <a:latin typeface="Garamond"/>
                <a:ea typeface="Garamond"/>
                <a:cs typeface="Garamond"/>
              </a:rPr>
              <a:t>PairUp system </a:t>
            </a:r>
            <a:r>
              <a:rPr lang="en-US" sz="2800" dirty="0" smtClean="0">
                <a:solidFill>
                  <a:schemeClr val="dk1"/>
                </a:solidFill>
                <a:latin typeface="Garamond"/>
                <a:ea typeface="Garamond"/>
                <a:cs typeface="Garamond"/>
              </a:rPr>
              <a:t>flow</a:t>
            </a:r>
          </a:p>
          <a:p>
            <a:pPr marL="342900" lvl="0" indent="-342900">
              <a:buClr>
                <a:schemeClr val="dk1"/>
              </a:buClr>
              <a:buSzPts val="2800"/>
              <a:buFont typeface="Noto Sans Symbols"/>
              <a:buChar char="▪"/>
            </a:pPr>
            <a:r>
              <a:rPr lang="en-US" sz="2800" dirty="0" smtClean="0">
                <a:solidFill>
                  <a:schemeClr val="dk1"/>
                </a:solidFill>
                <a:latin typeface="Garamond"/>
                <a:ea typeface="Garamond"/>
                <a:cs typeface="Garamond"/>
              </a:rPr>
              <a:t>PairUp system Results</a:t>
            </a:r>
          </a:p>
          <a:p>
            <a:pPr marL="342900" indent="-342900">
              <a:buClr>
                <a:schemeClr val="dk1"/>
              </a:buClr>
              <a:buSzPts val="2800"/>
              <a:buFont typeface="Noto Sans Symbols"/>
              <a:buChar char="▪"/>
            </a:pPr>
            <a:r>
              <a:rPr lang="en-US" sz="2800" dirty="0">
                <a:solidFill>
                  <a:schemeClr val="dk1"/>
                </a:solidFill>
                <a:latin typeface="Garamond"/>
                <a:ea typeface="Garamond"/>
                <a:cs typeface="Garamond"/>
                <a:sym typeface="Garamond"/>
              </a:rPr>
              <a:t>Conclusion &amp; Future Work</a:t>
            </a:r>
          </a:p>
          <a:p>
            <a:pPr marL="342900" indent="-342900">
              <a:buClr>
                <a:schemeClr val="dk1"/>
              </a:buClr>
              <a:buSzPts val="2800"/>
              <a:buFont typeface="Noto Sans Symbols"/>
              <a:buChar char="▪"/>
            </a:pPr>
            <a:r>
              <a:rPr lang="en-US" sz="2800" dirty="0" smtClean="0">
                <a:solidFill>
                  <a:schemeClr val="dk1"/>
                </a:solidFill>
                <a:latin typeface="Garamond"/>
                <a:ea typeface="Garamond"/>
                <a:cs typeface="Garamond"/>
                <a:sym typeface="Garamond"/>
              </a:rPr>
              <a:t>Deliverables</a:t>
            </a:r>
            <a:endParaRPr sz="2800" dirty="0">
              <a:solidFill>
                <a:schemeClr val="dk1"/>
              </a:solidFill>
              <a:latin typeface="Garamond"/>
              <a:ea typeface="Garamond"/>
              <a:cs typeface="Garamond"/>
              <a:sym typeface="Garamond"/>
            </a:endParaRPr>
          </a:p>
        </p:txBody>
      </p:sp>
      <p:sp>
        <p:nvSpPr>
          <p:cNvPr id="102" name="Google Shape;102;p2"/>
          <p:cNvSpPr/>
          <p:nvPr/>
        </p:nvSpPr>
        <p:spPr>
          <a:xfrm>
            <a:off x="0" y="6077213"/>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03" name="Google Shape;103;p2"/>
          <p:cNvPicPr preferRelativeResize="0"/>
          <p:nvPr/>
        </p:nvPicPr>
        <p:blipFill rotWithShape="1">
          <a:blip r:embed="rId3">
            <a:alphaModFix/>
          </a:blip>
          <a:srcRect/>
          <a:stretch/>
        </p:blipFill>
        <p:spPr>
          <a:xfrm>
            <a:off x="152400" y="6199657"/>
            <a:ext cx="1981200" cy="535898"/>
          </a:xfrm>
          <a:prstGeom prst="rect">
            <a:avLst/>
          </a:prstGeom>
          <a:noFill/>
          <a:ln>
            <a:noFill/>
          </a:ln>
        </p:spPr>
      </p:pic>
      <p:pic>
        <p:nvPicPr>
          <p:cNvPr id="104" name="Google Shape;104;p2"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11808447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6"/>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5" name="Google Shape;345;p16"/>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6" name="Google Shape;346;p16"/>
          <p:cNvSpPr txBox="1"/>
          <p:nvPr/>
        </p:nvSpPr>
        <p:spPr>
          <a:xfrm>
            <a:off x="228600" y="183242"/>
            <a:ext cx="8915400" cy="554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000" dirty="0">
                <a:solidFill>
                  <a:schemeClr val="dk1"/>
                </a:solidFill>
                <a:latin typeface="Garamond"/>
                <a:ea typeface="Garamond"/>
                <a:cs typeface="Garamond"/>
                <a:sym typeface="Garamond"/>
              </a:rPr>
              <a:t>Different Training Runs &amp; Testing Metrics</a:t>
            </a:r>
            <a:endParaRPr sz="3000" dirty="0">
              <a:solidFill>
                <a:schemeClr val="dk1"/>
              </a:solidFill>
              <a:latin typeface="Garamond"/>
              <a:ea typeface="Garamond"/>
              <a:cs typeface="Garamond"/>
              <a:sym typeface="Garamond"/>
            </a:endParaRPr>
          </a:p>
        </p:txBody>
      </p:sp>
      <p:pic>
        <p:nvPicPr>
          <p:cNvPr id="347" name="Google Shape;347;p16"/>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48" name="Google Shape;348;p16"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graphicFrame>
        <p:nvGraphicFramePr>
          <p:cNvPr id="349" name="Google Shape;349;p16"/>
          <p:cNvGraphicFramePr/>
          <p:nvPr/>
        </p:nvGraphicFramePr>
        <p:xfrm>
          <a:off x="0" y="859684"/>
          <a:ext cx="9144000" cy="4744750"/>
        </p:xfrm>
        <a:graphic>
          <a:graphicData uri="http://schemas.openxmlformats.org/drawingml/2006/table">
            <a:tbl>
              <a:tblPr firstRow="1" bandRow="1">
                <a:noFill/>
              </a:tblPr>
              <a:tblGrid>
                <a:gridCol w="762000"/>
                <a:gridCol w="2133600"/>
                <a:gridCol w="2971800"/>
                <a:gridCol w="3276600"/>
              </a:tblGrid>
              <a:tr h="370850">
                <a:tc>
                  <a:txBody>
                    <a:bodyPr/>
                    <a:lstStyle/>
                    <a:p>
                      <a:pPr marL="0" marR="0" lvl="0" indent="0" algn="l" rtl="0">
                        <a:spcBef>
                          <a:spcPts val="0"/>
                        </a:spcBef>
                        <a:spcAft>
                          <a:spcPts val="0"/>
                        </a:spcAft>
                        <a:buNone/>
                      </a:pPr>
                      <a:r>
                        <a:rPr lang="en-US" sz="1200" b="1" i="0" u="none" strike="noStrike" cap="none">
                          <a:solidFill>
                            <a:schemeClr val="lt1"/>
                          </a:solidFill>
                          <a:latin typeface="Calibri"/>
                          <a:ea typeface="Calibri"/>
                          <a:cs typeface="Calibri"/>
                          <a:sym typeface="Calibri"/>
                        </a:rPr>
                        <a:t>Models</a:t>
                      </a:r>
                      <a:endParaRPr sz="1200"/>
                    </a:p>
                  </a:txBody>
                  <a:tcPr marL="91450" marR="91450" marT="45725" marB="45725"/>
                </a:tc>
                <a:tc>
                  <a:txBody>
                    <a:bodyPr/>
                    <a:lstStyle/>
                    <a:p>
                      <a:pPr marL="0" marR="0" lvl="0" indent="0" algn="l" rtl="0">
                        <a:spcBef>
                          <a:spcPts val="0"/>
                        </a:spcBef>
                        <a:spcAft>
                          <a:spcPts val="0"/>
                        </a:spcAft>
                        <a:buNone/>
                      </a:pPr>
                      <a:r>
                        <a:rPr lang="en-US" sz="1200" b="1" i="0" u="none" strike="noStrike">
                          <a:solidFill>
                            <a:schemeClr val="lt1"/>
                          </a:solidFill>
                          <a:latin typeface="Calibri"/>
                          <a:ea typeface="Calibri"/>
                          <a:cs typeface="Calibri"/>
                          <a:sym typeface="Calibri"/>
                        </a:rPr>
                        <a:t>Hyper-parameters</a:t>
                      </a:r>
                      <a:endParaRPr sz="1200"/>
                    </a:p>
                  </a:txBody>
                  <a:tcPr marL="91450" marR="91450" marT="45725" marB="45725"/>
                </a:tc>
                <a:tc>
                  <a:txBody>
                    <a:bodyPr/>
                    <a:lstStyle/>
                    <a:p>
                      <a:pPr marL="0" marR="0" lvl="0" indent="0" algn="l" rtl="0">
                        <a:spcBef>
                          <a:spcPts val="0"/>
                        </a:spcBef>
                        <a:spcAft>
                          <a:spcPts val="0"/>
                        </a:spcAft>
                        <a:buNone/>
                      </a:pPr>
                      <a:r>
                        <a:rPr lang="en-US" sz="1200" b="1" i="0" u="none" strike="noStrike">
                          <a:solidFill>
                            <a:schemeClr val="lt1"/>
                          </a:solidFill>
                          <a:latin typeface="Calibri"/>
                          <a:ea typeface="Calibri"/>
                          <a:cs typeface="Calibri"/>
                          <a:sym typeface="Calibri"/>
                        </a:rPr>
                        <a:t>Summary &amp; Plots</a:t>
                      </a:r>
                      <a:endParaRPr sz="1200"/>
                    </a:p>
                  </a:txBody>
                  <a:tcPr marL="91450" marR="91450" marT="45725" marB="45725"/>
                </a:tc>
                <a:tc>
                  <a:txBody>
                    <a:bodyPr/>
                    <a:lstStyle/>
                    <a:p>
                      <a:pPr marL="0" marR="0" lvl="0" indent="0" algn="l" rtl="0">
                        <a:spcBef>
                          <a:spcPts val="0"/>
                        </a:spcBef>
                        <a:spcAft>
                          <a:spcPts val="0"/>
                        </a:spcAft>
                        <a:buNone/>
                      </a:pPr>
                      <a:r>
                        <a:rPr lang="en-US" sz="1200"/>
                        <a:t>Observations</a:t>
                      </a:r>
                      <a:endParaRPr sz="1200"/>
                    </a:p>
                  </a:txBody>
                  <a:tcPr marL="91450" marR="91450" marT="45725" marB="45725"/>
                </a:tc>
              </a:tr>
              <a:tr h="1870075">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1</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EPOCHS = 50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BATCH_SIZE = 64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BUFFER_SIZE = 1000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embedding_dim = 256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units = 512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features_shape = 2048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attention_features_shape = 64</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SPICE: 0.094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Bleu_1: 0.406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Bleu_2: 0.240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Bleu_3: 0.136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Bleu_4: 0.076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METEOR: 0.151</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ROUGE_L: 0.334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CIDEr: 0.279</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We see that the loss curve decreases gradually with each epoch but around 40 epochs it tends to go a bit high before going down further. The SPICE and Bleu score shows very low values.</a:t>
                      </a:r>
                      <a:endParaRPr sz="1100">
                        <a:solidFill>
                          <a:schemeClr val="dk1"/>
                        </a:solidFill>
                        <a:latin typeface="Calibri"/>
                        <a:ea typeface="Calibri"/>
                        <a:cs typeface="Calibri"/>
                        <a:sym typeface="Calibri"/>
                      </a:endParaRPr>
                    </a:p>
                  </a:txBody>
                  <a:tcPr marL="91450" marR="91450" marT="45725" marB="45725"/>
                </a:tc>
              </a:tr>
              <a:tr h="370850">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2</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EPOCHS = 100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BATCH_SIZE = 64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BUFFER_SIZE = 1000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embedding_dim = 256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units = 512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features_shape = 2048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attention_features_shape = 64</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SPICE: 0.106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Bleu_1: 0.433</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Bleu_2: 0.270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Bleu_3: 0.163</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Bleu_4: 0.097</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METEOR: 0.162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ROUGE_L: 0.351</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CIDEr: 0.322</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We see that with a higher epoch of 100, SPICE and Bleu scores are higher indicating that the model’s performance improves.</a:t>
                      </a:r>
                      <a:endParaRPr sz="1100">
                        <a:solidFill>
                          <a:schemeClr val="dk1"/>
                        </a:solidFill>
                        <a:latin typeface="Calibri"/>
                        <a:ea typeface="Calibri"/>
                        <a:cs typeface="Calibri"/>
                        <a:sym typeface="Calibri"/>
                      </a:endParaRPr>
                    </a:p>
                  </a:txBody>
                  <a:tcPr marL="91450" marR="91450" marT="45725" marB="45725"/>
                </a:tc>
              </a:tr>
            </a:tbl>
          </a:graphicData>
        </a:graphic>
      </p:graphicFrame>
      <p:pic>
        <p:nvPicPr>
          <p:cNvPr id="350" name="Google Shape;350;p16" descr="https://lh4.googleusercontent.com/t-OTlLuKxse6du-tl9HoqH7OInFPjqwMXkOKkb3sINc2qI5vdzHY2U80qXVB_6QJVyAc3eOalSGssbnEBsBonZsBZqOnnIwvS_a_qzrtyACHRAS4-haitoIgj4JJqjVmx1ig68hxcal0Fr3ypA"/>
          <p:cNvPicPr preferRelativeResize="0"/>
          <p:nvPr/>
        </p:nvPicPr>
        <p:blipFill rotWithShape="1">
          <a:blip r:embed="rId5">
            <a:alphaModFix/>
          </a:blip>
          <a:srcRect/>
          <a:stretch/>
        </p:blipFill>
        <p:spPr>
          <a:xfrm>
            <a:off x="2971800" y="1567351"/>
            <a:ext cx="2747963" cy="1811844"/>
          </a:xfrm>
          <a:prstGeom prst="rect">
            <a:avLst/>
          </a:prstGeom>
          <a:noFill/>
          <a:ln>
            <a:noFill/>
          </a:ln>
        </p:spPr>
      </p:pic>
      <p:pic>
        <p:nvPicPr>
          <p:cNvPr id="351" name="Google Shape;351;p16" descr="https://lh4.googleusercontent.com/58GG2BEMzq6W9zyNF4pGZKmz2yv3T2Ac47ibj3DnfsNjdbJSdaWyuOZmpSpzE5IWypRhlhW6RV0M4LOspIjWaTLllCytHizL2XWgdJ7qxqkfJKDso9n8IHHjlbsOFcLy0O8P23p0_yMzcD9OXg"/>
          <p:cNvPicPr preferRelativeResize="0"/>
          <p:nvPr/>
        </p:nvPicPr>
        <p:blipFill rotWithShape="1">
          <a:blip r:embed="rId6">
            <a:alphaModFix/>
          </a:blip>
          <a:srcRect/>
          <a:stretch/>
        </p:blipFill>
        <p:spPr>
          <a:xfrm>
            <a:off x="2955481" y="3581099"/>
            <a:ext cx="2780599" cy="1821401"/>
          </a:xfrm>
          <a:prstGeom prst="rect">
            <a:avLst/>
          </a:prstGeom>
          <a:noFill/>
          <a:ln>
            <a:noFill/>
          </a:ln>
        </p:spPr>
      </p:pic>
      <p:sp>
        <p:nvSpPr>
          <p:cNvPr id="352" name="Google Shape;352;p16"/>
          <p:cNvSpPr txBox="1"/>
          <p:nvPr/>
        </p:nvSpPr>
        <p:spPr>
          <a:xfrm>
            <a:off x="28575" y="5677515"/>
            <a:ext cx="7391400" cy="369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Note: Training on 16K  &amp; Validation on 4k sentences from MS COCO dataset</a:t>
            </a:r>
            <a:endParaRPr sz="1800">
              <a:solidFill>
                <a:schemeClr val="dk1"/>
              </a:solidFill>
              <a:latin typeface="Calibri"/>
              <a:ea typeface="Calibri"/>
              <a:cs typeface="Calibri"/>
              <a:sym typeface="Calibri"/>
            </a:endParaRPr>
          </a:p>
        </p:txBody>
      </p:sp>
      <p:sp>
        <p:nvSpPr>
          <p:cNvPr id="353" name="Google Shape;353;p16"/>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376697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17"/>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60" name="Google Shape;360;p17"/>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61" name="Google Shape;361;p17"/>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62" name="Google Shape;362;p17"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graphicFrame>
        <p:nvGraphicFramePr>
          <p:cNvPr id="363" name="Google Shape;363;p17"/>
          <p:cNvGraphicFramePr/>
          <p:nvPr/>
        </p:nvGraphicFramePr>
        <p:xfrm>
          <a:off x="0" y="683415"/>
          <a:ext cx="9144000" cy="5415310"/>
        </p:xfrm>
        <a:graphic>
          <a:graphicData uri="http://schemas.openxmlformats.org/drawingml/2006/table">
            <a:tbl>
              <a:tblPr firstRow="1" bandRow="1">
                <a:noFill/>
              </a:tblPr>
              <a:tblGrid>
                <a:gridCol w="762000"/>
                <a:gridCol w="2133600"/>
                <a:gridCol w="2971800"/>
                <a:gridCol w="3276600"/>
              </a:tblGrid>
              <a:tr h="370850">
                <a:tc>
                  <a:txBody>
                    <a:bodyPr/>
                    <a:lstStyle/>
                    <a:p>
                      <a:pPr marL="0" marR="0" lvl="0" indent="0" algn="l" rtl="0">
                        <a:spcBef>
                          <a:spcPts val="0"/>
                        </a:spcBef>
                        <a:spcAft>
                          <a:spcPts val="0"/>
                        </a:spcAft>
                        <a:buNone/>
                      </a:pPr>
                      <a:r>
                        <a:rPr lang="en-US" sz="1200" b="1" i="0" u="none" strike="noStrike">
                          <a:solidFill>
                            <a:schemeClr val="lt1"/>
                          </a:solidFill>
                          <a:latin typeface="Calibri"/>
                          <a:ea typeface="Calibri"/>
                          <a:cs typeface="Calibri"/>
                          <a:sym typeface="Calibri"/>
                        </a:rPr>
                        <a:t>Models</a:t>
                      </a:r>
                      <a:endParaRPr sz="1200"/>
                    </a:p>
                  </a:txBody>
                  <a:tcPr marL="91450" marR="91450" marT="45725" marB="45725"/>
                </a:tc>
                <a:tc>
                  <a:txBody>
                    <a:bodyPr/>
                    <a:lstStyle/>
                    <a:p>
                      <a:pPr marL="0" marR="0" lvl="0" indent="0" algn="l" rtl="0">
                        <a:spcBef>
                          <a:spcPts val="0"/>
                        </a:spcBef>
                        <a:spcAft>
                          <a:spcPts val="0"/>
                        </a:spcAft>
                        <a:buNone/>
                      </a:pPr>
                      <a:r>
                        <a:rPr lang="en-US" sz="1200" b="1" i="0" u="none" strike="noStrike">
                          <a:solidFill>
                            <a:schemeClr val="lt1"/>
                          </a:solidFill>
                          <a:latin typeface="Calibri"/>
                          <a:ea typeface="Calibri"/>
                          <a:cs typeface="Calibri"/>
                          <a:sym typeface="Calibri"/>
                        </a:rPr>
                        <a:t>Hyper-parameters</a:t>
                      </a:r>
                      <a:endParaRPr sz="1200"/>
                    </a:p>
                  </a:txBody>
                  <a:tcPr marL="91450" marR="91450" marT="45725" marB="45725"/>
                </a:tc>
                <a:tc>
                  <a:txBody>
                    <a:bodyPr/>
                    <a:lstStyle/>
                    <a:p>
                      <a:pPr marL="0" marR="0" lvl="0" indent="0" algn="l" rtl="0">
                        <a:spcBef>
                          <a:spcPts val="0"/>
                        </a:spcBef>
                        <a:spcAft>
                          <a:spcPts val="0"/>
                        </a:spcAft>
                        <a:buNone/>
                      </a:pPr>
                      <a:r>
                        <a:rPr lang="en-US" sz="1200" b="1" i="0" u="none" strike="noStrike">
                          <a:solidFill>
                            <a:schemeClr val="lt1"/>
                          </a:solidFill>
                          <a:latin typeface="Calibri"/>
                          <a:ea typeface="Calibri"/>
                          <a:cs typeface="Calibri"/>
                          <a:sym typeface="Calibri"/>
                        </a:rPr>
                        <a:t>Summary &amp; Plots</a:t>
                      </a:r>
                      <a:endParaRPr sz="1200"/>
                    </a:p>
                  </a:txBody>
                  <a:tcPr marL="91450" marR="91450" marT="45725" marB="45725"/>
                </a:tc>
                <a:tc>
                  <a:txBody>
                    <a:bodyPr/>
                    <a:lstStyle/>
                    <a:p>
                      <a:pPr marL="0" marR="0" lvl="0" indent="0" algn="l" rtl="0">
                        <a:spcBef>
                          <a:spcPts val="0"/>
                        </a:spcBef>
                        <a:spcAft>
                          <a:spcPts val="0"/>
                        </a:spcAft>
                        <a:buNone/>
                      </a:pPr>
                      <a:r>
                        <a:rPr lang="en-US" sz="1200"/>
                        <a:t>Observations</a:t>
                      </a:r>
                      <a:endParaRPr sz="1200"/>
                    </a:p>
                  </a:txBody>
                  <a:tcPr marL="91450" marR="91450" marT="45725" marB="45725"/>
                </a:tc>
              </a:tr>
              <a:tr h="1870075">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3</a:t>
                      </a:r>
                      <a:endParaRPr sz="1100">
                        <a:solidFill>
                          <a:schemeClr val="dk1"/>
                        </a:solidFill>
                        <a:latin typeface="Calibri"/>
                        <a:ea typeface="Calibri"/>
                        <a:cs typeface="Calibri"/>
                        <a:sym typeface="Calibri"/>
                      </a:endParaRPr>
                    </a:p>
                  </a:txBody>
                  <a:tcPr marL="91450" marR="91450" marT="45725" marB="45725">
                    <a:solidFill>
                      <a:srgbClr val="D6E3BC"/>
                    </a:solidFill>
                  </a:tcPr>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EPOCHS = 150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BATCH_SIZE = 64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BUFFER_SIZE = 1000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embedding_dim = 256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units = 512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features_shape = 2048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attention_features_shape = 64</a:t>
                      </a:r>
                      <a:endParaRPr sz="1100">
                        <a:solidFill>
                          <a:schemeClr val="dk1"/>
                        </a:solidFill>
                        <a:latin typeface="Calibri"/>
                        <a:ea typeface="Calibri"/>
                        <a:cs typeface="Calibri"/>
                        <a:sym typeface="Calibri"/>
                      </a:endParaRPr>
                    </a:p>
                  </a:txBody>
                  <a:tcPr marL="91450" marR="91450" marT="45725" marB="45725">
                    <a:solidFill>
                      <a:srgbClr val="D6E3BC"/>
                    </a:solidFill>
                  </a:tcPr>
                </a:tc>
                <a:tc>
                  <a:txBody>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a:txBody>
                  <a:tcPr marL="91450" marR="91450" marT="45725" marB="45725">
                    <a:solidFill>
                      <a:srgbClr val="D6E3BC"/>
                    </a:solidFill>
                  </a:tcPr>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SPICE: 0.148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Bleu_1: 0.514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Bleu_2: 0.378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Bleu_3: 0.278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Bleu_4: 0.205</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METEOR: 0.211</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ROUGE_L: 0.430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CIDEr: 0.596</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With epoch of 150, we see even higher SPICE and Bleu scores indicating that the model has room for even better performance.</a:t>
                      </a:r>
                      <a:endParaRPr/>
                    </a:p>
                  </a:txBody>
                  <a:tcPr marL="91450" marR="91450" marT="45725" marB="45725">
                    <a:solidFill>
                      <a:srgbClr val="D6E3BC"/>
                    </a:solidFill>
                  </a:tcPr>
                </a:tc>
              </a:tr>
              <a:tr h="370850">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4</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EPOCHS = 200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BATCH_SIZE = 64</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BUFFER_SIZE = 1000</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embedding_dim = 256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units = 512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features_shape = 2048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attention_features_shape = 64</a:t>
                      </a: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endParaRPr sz="1100">
                        <a:solidFill>
                          <a:schemeClr val="dk1"/>
                        </a:solidFill>
                        <a:latin typeface="Calibri"/>
                        <a:ea typeface="Calibri"/>
                        <a:cs typeface="Calibri"/>
                        <a:sym typeface="Calibri"/>
                      </a:endParaRPr>
                    </a:p>
                  </a:txBody>
                  <a:tcPr marL="91450" marR="91450" marT="45725" marB="45725"/>
                </a:tc>
                <a:tc>
                  <a:txBody>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SPICE: 0.126</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Bleu_1: 0.479</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Bleu_2: 0.331</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Bleu_3: 0.222</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Bleu_4: 0.147</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METEOR: 0.188</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ROUGE_L: 0.397</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CIDEr: 0.455</a:t>
                      </a:r>
                      <a:endParaRPr/>
                    </a:p>
                    <a:p>
                      <a:pPr marL="0" marR="0" lvl="0" indent="0" algn="l" rtl="0">
                        <a:spcBef>
                          <a:spcPts val="0"/>
                        </a:spcBef>
                        <a:spcAft>
                          <a:spcPts val="0"/>
                        </a:spcAft>
                        <a:buNone/>
                      </a:pP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When we try even higher epochs, the loss starts to increase beyond epoch 170 and starts decreasing from 175 onwards. The spike in loss curve may be attributed to unavoidable consequences of Mini-Batch Gradient Descent in Adam. Some mini-batches have 'by chance' unlucky data for the optimization, inducing those spikes. We don’t see overfitting of the model but still see lower SPICE score for the validation data.</a:t>
                      </a:r>
                      <a:endParaRPr sz="1100">
                        <a:solidFill>
                          <a:schemeClr val="dk1"/>
                        </a:solidFill>
                        <a:latin typeface="Calibri"/>
                        <a:ea typeface="Calibri"/>
                        <a:cs typeface="Calibri"/>
                        <a:sym typeface="Calibri"/>
                      </a:endParaRPr>
                    </a:p>
                  </a:txBody>
                  <a:tcPr marL="91450" marR="91450" marT="45725" marB="45725"/>
                </a:tc>
              </a:tr>
            </a:tbl>
          </a:graphicData>
        </a:graphic>
      </p:graphicFrame>
      <p:pic>
        <p:nvPicPr>
          <p:cNvPr id="364" name="Google Shape;364;p17" descr="https://lh4.googleusercontent.com/hSDk-ksU7bXv4Y0NwTT6F6VCC6BqODVkzb0htDvxFSw_-tOLFZ5PUnwFAlub9xZJ2Q-C6iQ7YlPW4wPfa2LbPROZFUE8-9WiuluooLmsS2hQeZteUbh5Nu629crSCZVVGvJFmTeNpI9ngJE6bg"/>
          <p:cNvPicPr preferRelativeResize="0"/>
          <p:nvPr/>
        </p:nvPicPr>
        <p:blipFill rotWithShape="1">
          <a:blip r:embed="rId5">
            <a:alphaModFix/>
          </a:blip>
          <a:srcRect/>
          <a:stretch/>
        </p:blipFill>
        <p:spPr>
          <a:xfrm>
            <a:off x="2971800" y="1116937"/>
            <a:ext cx="2362200" cy="2007364"/>
          </a:xfrm>
          <a:prstGeom prst="rect">
            <a:avLst/>
          </a:prstGeom>
          <a:noFill/>
          <a:ln>
            <a:noFill/>
          </a:ln>
        </p:spPr>
      </p:pic>
      <p:pic>
        <p:nvPicPr>
          <p:cNvPr id="365" name="Google Shape;365;p17" descr="https://lh3.googleusercontent.com/JtukReGAOJEQRMA2LgLWxabcFFsaUnY-qyCzYl_-vRjW_zY7MoYCrqj16nlsI_ejYjB9EwfVbSqFdXV1d8a_8jWUh_h-zwGLYIi6M3kMHpgfdFCRHLYK_o8wRUCt23mL6lb9fscRsW-Hx0FuYQ"/>
          <p:cNvPicPr preferRelativeResize="0"/>
          <p:nvPr/>
        </p:nvPicPr>
        <p:blipFill rotWithShape="1">
          <a:blip r:embed="rId6">
            <a:alphaModFix/>
          </a:blip>
          <a:srcRect/>
          <a:stretch/>
        </p:blipFill>
        <p:spPr>
          <a:xfrm>
            <a:off x="2971800" y="3352800"/>
            <a:ext cx="2590800" cy="1637184"/>
          </a:xfrm>
          <a:prstGeom prst="rect">
            <a:avLst/>
          </a:prstGeom>
          <a:noFill/>
          <a:ln>
            <a:noFill/>
          </a:ln>
        </p:spPr>
      </p:pic>
      <p:sp>
        <p:nvSpPr>
          <p:cNvPr id="366" name="Google Shape;366;p17"/>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
        <p:nvSpPr>
          <p:cNvPr id="367" name="Google Shape;367;p17"/>
          <p:cNvSpPr txBox="1"/>
          <p:nvPr/>
        </p:nvSpPr>
        <p:spPr>
          <a:xfrm>
            <a:off x="228600" y="183242"/>
            <a:ext cx="8915400" cy="554100"/>
          </a:xfrm>
          <a:prstGeom prst="rect">
            <a:avLst/>
          </a:prstGeom>
          <a:noFill/>
          <a:ln>
            <a:noFill/>
          </a:ln>
        </p:spPr>
        <p:txBody>
          <a:bodyPr spcFirstLastPara="1" wrap="square" lIns="91425" tIns="45700" rIns="91425" bIns="45700" anchor="t" anchorCtr="0">
            <a:spAutoFit/>
          </a:bodyPr>
          <a:lstStyle/>
          <a:p>
            <a:pPr marL="0" lvl="0" indent="0" algn="l" rtl="0">
              <a:spcBef>
                <a:spcPts val="0"/>
              </a:spcBef>
              <a:spcAft>
                <a:spcPts val="0"/>
              </a:spcAft>
              <a:buNone/>
            </a:pPr>
            <a:r>
              <a:rPr lang="en-US" sz="3000">
                <a:solidFill>
                  <a:schemeClr val="dk1"/>
                </a:solidFill>
                <a:latin typeface="Garamond"/>
                <a:ea typeface="Garamond"/>
                <a:cs typeface="Garamond"/>
                <a:sym typeface="Garamond"/>
              </a:rPr>
              <a:t>Different Training Runs &amp; Testing Metrics</a:t>
            </a:r>
            <a:endParaRPr sz="300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14428236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8"/>
          <p:cNvSpPr/>
          <p:nvPr/>
        </p:nvSpPr>
        <p:spPr>
          <a:xfrm>
            <a:off x="0" y="2971800"/>
            <a:ext cx="9144000" cy="9906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4400" b="0" i="0" u="none" strike="noStrike" cap="none">
                <a:solidFill>
                  <a:schemeClr val="lt1"/>
                </a:solidFill>
                <a:latin typeface="Calibri"/>
                <a:ea typeface="Calibri"/>
                <a:cs typeface="Calibri"/>
                <a:sym typeface="Calibri"/>
              </a:rPr>
              <a:t>	</a:t>
            </a:r>
            <a:r>
              <a:rPr lang="en-US" sz="4800" b="0" i="0" u="none" strike="noStrike" cap="none">
                <a:solidFill>
                  <a:schemeClr val="lt1"/>
                </a:solidFill>
                <a:latin typeface="Garamond"/>
                <a:ea typeface="Garamond"/>
                <a:cs typeface="Garamond"/>
                <a:sym typeface="Garamond"/>
              </a:rPr>
              <a:t>Textual Similarity Analyzer</a:t>
            </a:r>
            <a:endParaRPr sz="4800" b="0" i="0" u="none" strike="noStrike" cap="none">
              <a:solidFill>
                <a:schemeClr val="lt1"/>
              </a:solidFill>
              <a:latin typeface="Garamond"/>
              <a:ea typeface="Garamond"/>
              <a:cs typeface="Garamond"/>
              <a:sym typeface="Garamond"/>
            </a:endParaRPr>
          </a:p>
        </p:txBody>
      </p:sp>
      <p:sp>
        <p:nvSpPr>
          <p:cNvPr id="374" name="Google Shape;374;p18"/>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5" name="Google Shape;375;p18"/>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76" name="Google Shape;376;p18"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377" name="Google Shape;377;p18"/>
          <p:cNvPicPr preferRelativeResize="0"/>
          <p:nvPr/>
        </p:nvPicPr>
        <p:blipFill rotWithShape="1">
          <a:blip r:embed="rId5">
            <a:alphaModFix/>
          </a:blip>
          <a:srcRect/>
          <a:stretch/>
        </p:blipFill>
        <p:spPr>
          <a:xfrm>
            <a:off x="800100" y="990600"/>
            <a:ext cx="7543800" cy="1910394"/>
          </a:xfrm>
          <a:prstGeom prst="rect">
            <a:avLst/>
          </a:prstGeom>
          <a:noFill/>
          <a:ln>
            <a:noFill/>
          </a:ln>
        </p:spPr>
      </p:pic>
    </p:spTree>
    <p:extLst>
      <p:ext uri="{BB962C8B-B14F-4D97-AF65-F5344CB8AC3E}">
        <p14:creationId xmlns:p14="http://schemas.microsoft.com/office/powerpoint/2010/main" val="16844626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19"/>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9"/>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5" name="Google Shape;385;p19"/>
          <p:cNvSpPr txBox="1"/>
          <p:nvPr/>
        </p:nvSpPr>
        <p:spPr>
          <a:xfrm>
            <a:off x="152400" y="145142"/>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Textual Similarity Analyzer overview</a:t>
            </a:r>
            <a:endParaRPr sz="3600" dirty="0">
              <a:solidFill>
                <a:schemeClr val="dk1"/>
              </a:solidFill>
              <a:latin typeface="Garamond"/>
              <a:ea typeface="Garamond"/>
              <a:cs typeface="Garamond"/>
              <a:sym typeface="Garamond"/>
            </a:endParaRPr>
          </a:p>
        </p:txBody>
      </p:sp>
      <p:pic>
        <p:nvPicPr>
          <p:cNvPr id="386" name="Google Shape;386;p19"/>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87" name="Google Shape;387;p19"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388" name="Google Shape;388;p19" descr="https://lh6.googleusercontent.com/IuW2m_JzgbwvnllmPK6o18lpM3IYBb07ociynQEAgozBAR3-fST4WRx0u-ZYjcr-ZJDOH_t6AIZERASTEKTvE9njaoKp7mqafieqZSo4FqC47ww5cHY5ZQ8F-7aYUGjDikNKf494Ssom0rmV4w"/>
          <p:cNvPicPr preferRelativeResize="0"/>
          <p:nvPr/>
        </p:nvPicPr>
        <p:blipFill rotWithShape="1">
          <a:blip r:embed="rId5">
            <a:alphaModFix/>
          </a:blip>
          <a:srcRect/>
          <a:stretch/>
        </p:blipFill>
        <p:spPr>
          <a:xfrm>
            <a:off x="152400" y="714800"/>
            <a:ext cx="8084312" cy="3761450"/>
          </a:xfrm>
          <a:prstGeom prst="rect">
            <a:avLst/>
          </a:prstGeom>
          <a:noFill/>
          <a:ln>
            <a:noFill/>
          </a:ln>
        </p:spPr>
      </p:pic>
      <p:sp>
        <p:nvSpPr>
          <p:cNvPr id="389" name="Google Shape;389;p19"/>
          <p:cNvSpPr txBox="1"/>
          <p:nvPr/>
        </p:nvSpPr>
        <p:spPr>
          <a:xfrm>
            <a:off x="152402" y="4476250"/>
            <a:ext cx="9144000" cy="16623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PairUp’s Textual Similarity Analyzer sub-module is made up of:</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285750" marR="0" lvl="0" indent="-311150" algn="l" rtl="0">
              <a:spcBef>
                <a:spcPts val="0"/>
              </a:spcBef>
              <a:spcAft>
                <a:spcPts val="0"/>
              </a:spcAft>
              <a:buClr>
                <a:schemeClr val="dk1"/>
              </a:buClr>
              <a:buSzPts val="2200"/>
              <a:buFont typeface="Noto Sans Symbols"/>
              <a:buChar char="▪"/>
            </a:pPr>
            <a:r>
              <a:rPr lang="en-US" sz="2200" dirty="0">
                <a:solidFill>
                  <a:schemeClr val="dk1"/>
                </a:solidFill>
                <a:latin typeface="Calibri"/>
                <a:ea typeface="Calibri"/>
                <a:cs typeface="Calibri"/>
                <a:sym typeface="Calibri"/>
              </a:rPr>
              <a:t>2 custom sentence-transformer models</a:t>
            </a:r>
            <a:endParaRPr sz="1800" dirty="0"/>
          </a:p>
          <a:p>
            <a:pPr marL="285750" marR="0" lvl="0" indent="-311150" algn="l" rtl="0">
              <a:spcBef>
                <a:spcPts val="0"/>
              </a:spcBef>
              <a:spcAft>
                <a:spcPts val="0"/>
              </a:spcAft>
              <a:buClr>
                <a:schemeClr val="dk1"/>
              </a:buClr>
              <a:buSzPts val="2200"/>
              <a:buFont typeface="Noto Sans Symbols"/>
              <a:buChar char="▪"/>
            </a:pPr>
            <a:r>
              <a:rPr lang="en-US" sz="2200" dirty="0">
                <a:solidFill>
                  <a:schemeClr val="dk1"/>
                </a:solidFill>
                <a:latin typeface="Calibri"/>
                <a:ea typeface="Calibri"/>
                <a:cs typeface="Calibri"/>
                <a:sym typeface="Calibri"/>
              </a:rPr>
              <a:t>5 pre-trained sentence-transformer models from Hugging face library</a:t>
            </a:r>
            <a:endParaRPr sz="1800" dirty="0"/>
          </a:p>
          <a:p>
            <a:pPr marL="285750" marR="0" lvl="0" indent="-311150" algn="l" rtl="0">
              <a:spcBef>
                <a:spcPts val="0"/>
              </a:spcBef>
              <a:spcAft>
                <a:spcPts val="0"/>
              </a:spcAft>
              <a:buClr>
                <a:schemeClr val="dk1"/>
              </a:buClr>
              <a:buSzPts val="2200"/>
              <a:buFont typeface="Noto Sans Symbols"/>
              <a:buChar char="▪"/>
            </a:pPr>
            <a:r>
              <a:rPr lang="en-US" sz="2200" dirty="0">
                <a:solidFill>
                  <a:schemeClr val="dk1"/>
                </a:solidFill>
                <a:latin typeface="Calibri"/>
                <a:ea typeface="Calibri"/>
                <a:cs typeface="Calibri"/>
                <a:sym typeface="Calibri"/>
              </a:rPr>
              <a:t>Voting </a:t>
            </a:r>
            <a:r>
              <a:rPr lang="en-US" sz="2200" dirty="0" smtClean="0">
                <a:solidFill>
                  <a:schemeClr val="dk1"/>
                </a:solidFill>
                <a:latin typeface="Calibri"/>
                <a:ea typeface="Calibri"/>
                <a:cs typeface="Calibri"/>
                <a:sym typeface="Calibri"/>
              </a:rPr>
              <a:t>scheme – a consensus decision making of the various models</a:t>
            </a:r>
            <a:endParaRPr sz="1800" dirty="0"/>
          </a:p>
        </p:txBody>
      </p:sp>
      <p:sp>
        <p:nvSpPr>
          <p:cNvPr id="390"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3739615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20"/>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7" name="Google Shape;397;p20"/>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8" name="Google Shape;398;p20"/>
          <p:cNvSpPr txBox="1"/>
          <p:nvPr/>
        </p:nvSpPr>
        <p:spPr>
          <a:xfrm>
            <a:off x="152400" y="191858"/>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SNLI dataset for training custom NLP models</a:t>
            </a:r>
            <a:endParaRPr sz="3600" dirty="0">
              <a:solidFill>
                <a:schemeClr val="dk1"/>
              </a:solidFill>
              <a:latin typeface="Garamond"/>
              <a:ea typeface="Garamond"/>
              <a:cs typeface="Garamond"/>
              <a:sym typeface="Garamond"/>
            </a:endParaRPr>
          </a:p>
        </p:txBody>
      </p:sp>
      <p:pic>
        <p:nvPicPr>
          <p:cNvPr id="399" name="Google Shape;399;p20"/>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00" name="Google Shape;400;p20"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401" name="Google Shape;401;p20" descr="https://lh6.googleusercontent.com/uxI50UQzfaiOMpdaRfA_TuodXgfsDadORa2stMNLZHU8qA-r6sHYE_zGLF3aSpNGUx6hEyJyIzWVxCdKJlx-WCnw-X1KH_PQ5LnZiUYkgutSRvYFGElQjmp5_jSBq7hpDXZLrtF3AnPNuAna2A"/>
          <p:cNvPicPr preferRelativeResize="0"/>
          <p:nvPr/>
        </p:nvPicPr>
        <p:blipFill rotWithShape="1">
          <a:blip r:embed="rId5">
            <a:alphaModFix/>
          </a:blip>
          <a:srcRect/>
          <a:stretch/>
        </p:blipFill>
        <p:spPr>
          <a:xfrm>
            <a:off x="152400" y="930126"/>
            <a:ext cx="8765699" cy="2583436"/>
          </a:xfrm>
          <a:prstGeom prst="rect">
            <a:avLst/>
          </a:prstGeom>
          <a:noFill/>
          <a:ln>
            <a:noFill/>
          </a:ln>
        </p:spPr>
      </p:pic>
      <p:sp>
        <p:nvSpPr>
          <p:cNvPr id="402" name="Google Shape;402;p20"/>
          <p:cNvSpPr/>
          <p:nvPr/>
        </p:nvSpPr>
        <p:spPr>
          <a:xfrm>
            <a:off x="152400" y="3691718"/>
            <a:ext cx="8312909"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rgbClr val="000000"/>
                </a:solidFill>
                <a:latin typeface="Arial"/>
                <a:ea typeface="Arial"/>
                <a:cs typeface="Arial"/>
                <a:sym typeface="Arial"/>
              </a:rPr>
              <a:t>Stanford Natural Language Inference </a:t>
            </a:r>
            <a:r>
              <a:rPr lang="en-US" sz="1800" dirty="0">
                <a:solidFill>
                  <a:srgbClr val="000000"/>
                </a:solidFill>
                <a:latin typeface="Arial"/>
                <a:ea typeface="Arial"/>
                <a:cs typeface="Arial"/>
                <a:sym typeface="Arial"/>
              </a:rPr>
              <a:t>(SNLI) dataset - </a:t>
            </a:r>
            <a:r>
              <a:rPr lang="en-US" sz="1800" dirty="0">
                <a:solidFill>
                  <a:schemeClr val="dk1"/>
                </a:solidFill>
                <a:latin typeface="Calibri"/>
                <a:ea typeface="Calibri"/>
                <a:cs typeface="Calibri"/>
                <a:sym typeface="Calibri"/>
              </a:rPr>
              <a:t>It is a collection of 570k human-written English sentence pairs manually labeled for balanced classification with the below labels:</a:t>
            </a:r>
            <a:endParaRPr dirty="0"/>
          </a:p>
          <a:p>
            <a:pPr marL="742950" marR="0" lvl="1"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Entailment (0)</a:t>
            </a:r>
            <a:endParaRPr dirty="0"/>
          </a:p>
          <a:p>
            <a:pPr marL="742950" marR="0" lvl="1"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Neutral (1)</a:t>
            </a:r>
            <a:endParaRPr sz="1800" b="0" i="0" u="none" strike="noStrike" cap="none" dirty="0">
              <a:solidFill>
                <a:schemeClr val="dk1"/>
              </a:solidFill>
              <a:latin typeface="Calibri"/>
              <a:ea typeface="Calibri"/>
              <a:cs typeface="Calibri"/>
              <a:sym typeface="Calibri"/>
            </a:endParaRPr>
          </a:p>
          <a:p>
            <a:pPr marL="742950" marR="0" lvl="1" indent="-285750" algn="l" rtl="0">
              <a:spcBef>
                <a:spcPts val="0"/>
              </a:spcBef>
              <a:spcAft>
                <a:spcPts val="0"/>
              </a:spcAft>
              <a:buClr>
                <a:schemeClr val="dk1"/>
              </a:buClr>
              <a:buSzPts val="1800"/>
              <a:buFont typeface="Noto Sans Symbols"/>
              <a:buChar char="▪"/>
            </a:pPr>
            <a:r>
              <a:rPr lang="en-US" sz="1800" b="0" i="0" u="none" strike="noStrike" cap="none" dirty="0">
                <a:solidFill>
                  <a:schemeClr val="dk1"/>
                </a:solidFill>
                <a:latin typeface="Calibri"/>
                <a:ea typeface="Calibri"/>
                <a:cs typeface="Calibri"/>
                <a:sym typeface="Calibri"/>
              </a:rPr>
              <a:t>Contradiction (2)</a:t>
            </a:r>
            <a:endParaRPr sz="1800" b="0" i="0" u="none" strike="noStrike" cap="none" dirty="0">
              <a:solidFill>
                <a:schemeClr val="dk1"/>
              </a:solidFill>
              <a:latin typeface="Calibri"/>
              <a:ea typeface="Calibri"/>
              <a:cs typeface="Calibri"/>
              <a:sym typeface="Calibri"/>
            </a:endParaRPr>
          </a:p>
        </p:txBody>
      </p:sp>
      <p:sp>
        <p:nvSpPr>
          <p:cNvPr id="11"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268867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1"/>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0" name="Google Shape;410;p21"/>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1" name="Google Shape;411;p21"/>
          <p:cNvSpPr txBox="1"/>
          <p:nvPr/>
        </p:nvSpPr>
        <p:spPr>
          <a:xfrm>
            <a:off x="373890" y="191869"/>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Garamond"/>
                <a:ea typeface="Garamond"/>
                <a:cs typeface="Garamond"/>
                <a:sym typeface="Garamond"/>
              </a:rPr>
              <a:t>Pre-processing steps</a:t>
            </a:r>
            <a:endParaRPr sz="3600">
              <a:solidFill>
                <a:schemeClr val="dk1"/>
              </a:solidFill>
              <a:latin typeface="Garamond"/>
              <a:ea typeface="Garamond"/>
              <a:cs typeface="Garamond"/>
              <a:sym typeface="Garamond"/>
            </a:endParaRPr>
          </a:p>
        </p:txBody>
      </p:sp>
      <p:pic>
        <p:nvPicPr>
          <p:cNvPr id="412" name="Google Shape;412;p21"/>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13" name="Google Shape;413;p2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14" name="Google Shape;414;p21"/>
          <p:cNvSpPr/>
          <p:nvPr/>
        </p:nvSpPr>
        <p:spPr>
          <a:xfrm>
            <a:off x="373890" y="1066800"/>
            <a:ext cx="8312909" cy="230828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800"/>
              <a:buFont typeface="Noto Sans Symbols"/>
              <a:buChar char="▪"/>
            </a:pPr>
            <a:r>
              <a:rPr lang="en-US" sz="1800" b="1" dirty="0">
                <a:solidFill>
                  <a:srgbClr val="000000"/>
                </a:solidFill>
                <a:latin typeface="Arial"/>
                <a:ea typeface="Arial"/>
                <a:cs typeface="Arial"/>
                <a:sym typeface="Arial"/>
              </a:rPr>
              <a:t>Pre-processing of SNLI dataset</a:t>
            </a:r>
            <a:endParaRPr dirty="0"/>
          </a:p>
          <a:p>
            <a:pPr marL="0" marR="0" lvl="0" indent="0" algn="l" rtl="0">
              <a:spcBef>
                <a:spcPts val="0"/>
              </a:spcBef>
              <a:spcAft>
                <a:spcPts val="0"/>
              </a:spcAft>
              <a:buNone/>
            </a:pPr>
            <a:r>
              <a:rPr lang="en-US" sz="1800" b="1" dirty="0">
                <a:solidFill>
                  <a:srgbClr val="000000"/>
                </a:solidFill>
                <a:latin typeface="Arial"/>
                <a:ea typeface="Arial"/>
                <a:cs typeface="Arial"/>
                <a:sym typeface="Arial"/>
              </a:rPr>
              <a:t>	</a:t>
            </a:r>
            <a:endParaRPr sz="1800" b="1" dirty="0">
              <a:solidFill>
                <a:srgbClr val="000000"/>
              </a:solidFill>
              <a:latin typeface="Arial"/>
              <a:ea typeface="Arial"/>
              <a:cs typeface="Arial"/>
              <a:sym typeface="Arial"/>
            </a:endParaRPr>
          </a:p>
          <a:p>
            <a:pPr marL="0" marR="0" lvl="0" indent="0" algn="l" rtl="0">
              <a:spcBef>
                <a:spcPts val="0"/>
              </a:spcBef>
              <a:spcAft>
                <a:spcPts val="0"/>
              </a:spcAft>
              <a:buNone/>
            </a:pPr>
            <a:r>
              <a:rPr lang="en-US" sz="1800" dirty="0"/>
              <a:t> </a:t>
            </a:r>
            <a:r>
              <a:rPr lang="en-US" sz="1800" dirty="0" smtClean="0"/>
              <a:t>    </a:t>
            </a:r>
            <a:r>
              <a:rPr lang="en-US" sz="1800" dirty="0" smtClean="0">
                <a:solidFill>
                  <a:srgbClr val="000000"/>
                </a:solidFill>
                <a:latin typeface="Arial"/>
                <a:ea typeface="Arial"/>
                <a:cs typeface="Arial"/>
                <a:sym typeface="Arial"/>
              </a:rPr>
              <a:t>Removal </a:t>
            </a:r>
            <a:r>
              <a:rPr lang="en-US" sz="1800" dirty="0">
                <a:solidFill>
                  <a:srgbClr val="000000"/>
                </a:solidFill>
                <a:latin typeface="Arial"/>
                <a:ea typeface="Arial"/>
                <a:cs typeface="Arial"/>
                <a:sym typeface="Arial"/>
              </a:rPr>
              <a:t>of entries with </a:t>
            </a:r>
            <a:r>
              <a:rPr lang="en-US" sz="1800" dirty="0">
                <a:solidFill>
                  <a:schemeClr val="dk1"/>
                </a:solidFill>
                <a:latin typeface="Calibri"/>
                <a:ea typeface="Calibri"/>
                <a:cs typeface="Calibri"/>
                <a:sym typeface="Calibri"/>
              </a:rPr>
              <a:t>-1 values in the label feature where no confident </a:t>
            </a:r>
            <a:r>
              <a:rPr lang="en-US" sz="1800" dirty="0" smtClean="0">
                <a:solidFill>
                  <a:schemeClr val="dk1"/>
                </a:solidFill>
                <a:latin typeface="Calibri"/>
                <a:ea typeface="Calibri"/>
                <a:cs typeface="Calibri"/>
                <a:sym typeface="Calibri"/>
              </a:rPr>
              <a:t>class    could </a:t>
            </a:r>
            <a:r>
              <a:rPr lang="en-US" sz="1800" dirty="0">
                <a:solidFill>
                  <a:schemeClr val="dk1"/>
                </a:solidFill>
                <a:latin typeface="Calibri"/>
                <a:ea typeface="Calibri"/>
                <a:cs typeface="Calibri"/>
                <a:sym typeface="Calibri"/>
              </a:rPr>
              <a:t>be assigned</a:t>
            </a:r>
            <a:r>
              <a:rPr lang="en-US" sz="1800" dirty="0" smtClean="0">
                <a:solidFill>
                  <a:schemeClr val="dk1"/>
                </a:solidFill>
                <a:latin typeface="Calibri"/>
                <a:ea typeface="Calibri"/>
                <a:cs typeface="Calibri"/>
                <a:sym typeface="Calibri"/>
              </a:rPr>
              <a:t>.</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rgbClr val="000000"/>
              </a:buClr>
              <a:buSzPts val="1800"/>
              <a:buFont typeface="Noto Sans Symbols"/>
              <a:buChar char="▪"/>
            </a:pPr>
            <a:r>
              <a:rPr lang="en-US" sz="1800" b="1" dirty="0">
                <a:solidFill>
                  <a:srgbClr val="000000"/>
                </a:solidFill>
                <a:latin typeface="Arial"/>
                <a:ea typeface="Arial"/>
                <a:cs typeface="Arial"/>
                <a:sym typeface="Arial"/>
              </a:rPr>
              <a:t>Pre-processing </a:t>
            </a:r>
            <a:r>
              <a:rPr lang="en-US" sz="1800" dirty="0">
                <a:solidFill>
                  <a:srgbClr val="000000"/>
                </a:solidFill>
                <a:latin typeface="Arial"/>
                <a:ea typeface="Arial"/>
                <a:cs typeface="Arial"/>
                <a:sym typeface="Arial"/>
              </a:rPr>
              <a:t>using pre-trained uncased </a:t>
            </a:r>
            <a:r>
              <a:rPr lang="en-US" sz="1800" b="1" dirty="0">
                <a:solidFill>
                  <a:srgbClr val="000000"/>
                </a:solidFill>
                <a:latin typeface="Arial"/>
                <a:ea typeface="Arial"/>
                <a:cs typeface="Arial"/>
                <a:sym typeface="Arial"/>
              </a:rPr>
              <a:t>BERT</a:t>
            </a:r>
            <a:r>
              <a:rPr lang="en-US" sz="1800" dirty="0">
                <a:solidFill>
                  <a:srgbClr val="000000"/>
                </a:solidFill>
                <a:latin typeface="Arial"/>
                <a:ea typeface="Arial"/>
                <a:cs typeface="Arial"/>
                <a:sym typeface="Arial"/>
              </a:rPr>
              <a:t> (Bidirectional Encoder Representations from Transformer) </a:t>
            </a:r>
            <a:r>
              <a:rPr lang="en-US" sz="1800" b="1" dirty="0">
                <a:solidFill>
                  <a:srgbClr val="000000"/>
                </a:solidFill>
                <a:latin typeface="Arial"/>
                <a:ea typeface="Arial"/>
                <a:cs typeface="Arial"/>
                <a:sym typeface="Arial"/>
              </a:rPr>
              <a:t>of input to create contextualized word embeddings</a:t>
            </a:r>
            <a:endParaRPr dirty="0"/>
          </a:p>
        </p:txBody>
      </p:sp>
      <p:pic>
        <p:nvPicPr>
          <p:cNvPr id="415" name="Google Shape;415;p21" descr="https://lh6.googleusercontent.com/1E_LWDVwXjJWgsREqoA14768NUk35c0HSXJYmf1Q4UQYmPBeOaN9oI7tTHzunSDEQE7sxv4co4sP0PgzkZtzP00UXhL-WNwQXezIDztAW-36xj8OYFVGmyfAh1YOZ5Ykb3FfoVCnisMUU_3Ffw"/>
          <p:cNvPicPr preferRelativeResize="0"/>
          <p:nvPr/>
        </p:nvPicPr>
        <p:blipFill rotWithShape="1">
          <a:blip r:embed="rId5">
            <a:alphaModFix/>
          </a:blip>
          <a:srcRect/>
          <a:stretch/>
        </p:blipFill>
        <p:spPr>
          <a:xfrm>
            <a:off x="2362200" y="3072645"/>
            <a:ext cx="3314700" cy="2724151"/>
          </a:xfrm>
          <a:prstGeom prst="rect">
            <a:avLst/>
          </a:prstGeom>
          <a:noFill/>
          <a:ln>
            <a:noFill/>
          </a:ln>
        </p:spPr>
      </p:pic>
      <p:sp>
        <p:nvSpPr>
          <p:cNvPr id="10"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28858371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22"/>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3" name="Google Shape;423;p22"/>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4" name="Google Shape;424;p22"/>
          <p:cNvSpPr txBox="1"/>
          <p:nvPr/>
        </p:nvSpPr>
        <p:spPr>
          <a:xfrm>
            <a:off x="373890" y="191869"/>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Garamond"/>
                <a:ea typeface="Garamond"/>
                <a:cs typeface="Garamond"/>
                <a:sym typeface="Garamond"/>
              </a:rPr>
              <a:t>What is a BERT?</a:t>
            </a:r>
            <a:endParaRPr sz="3600">
              <a:solidFill>
                <a:schemeClr val="dk1"/>
              </a:solidFill>
              <a:latin typeface="Garamond"/>
              <a:ea typeface="Garamond"/>
              <a:cs typeface="Garamond"/>
              <a:sym typeface="Garamond"/>
            </a:endParaRPr>
          </a:p>
        </p:txBody>
      </p:sp>
      <p:pic>
        <p:nvPicPr>
          <p:cNvPr id="425" name="Google Shape;425;p22"/>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26" name="Google Shape;426;p22"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27" name="Google Shape;427;p22"/>
          <p:cNvSpPr/>
          <p:nvPr/>
        </p:nvSpPr>
        <p:spPr>
          <a:xfrm>
            <a:off x="3276600" y="838200"/>
            <a:ext cx="5715000" cy="2554545"/>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000000"/>
              </a:buClr>
              <a:buSzPts val="1600"/>
              <a:buFont typeface="Noto Sans Symbols"/>
              <a:buChar char="▪"/>
            </a:pPr>
            <a:r>
              <a:rPr lang="en-US" sz="1600" dirty="0">
                <a:solidFill>
                  <a:srgbClr val="000000"/>
                </a:solidFill>
                <a:latin typeface="Arial"/>
                <a:ea typeface="Arial"/>
                <a:cs typeface="Arial"/>
                <a:sym typeface="Arial"/>
              </a:rPr>
              <a:t>State of the art </a:t>
            </a:r>
            <a:r>
              <a:rPr lang="en-US" sz="1600" b="1" dirty="0">
                <a:solidFill>
                  <a:srgbClr val="000000"/>
                </a:solidFill>
                <a:latin typeface="Arial"/>
                <a:ea typeface="Arial"/>
                <a:cs typeface="Arial"/>
                <a:sym typeface="Arial"/>
              </a:rPr>
              <a:t>language model</a:t>
            </a:r>
            <a:r>
              <a:rPr lang="en-US" sz="1600" dirty="0">
                <a:solidFill>
                  <a:srgbClr val="000000"/>
                </a:solidFill>
                <a:latin typeface="Arial"/>
                <a:ea typeface="Arial"/>
                <a:cs typeface="Arial"/>
                <a:sym typeface="Arial"/>
              </a:rPr>
              <a:t> for NLP</a:t>
            </a:r>
            <a:endParaRPr dirty="0"/>
          </a:p>
          <a:p>
            <a:pPr marL="285750" marR="0" lvl="0" indent="-184150" algn="l" rtl="0">
              <a:spcBef>
                <a:spcPts val="0"/>
              </a:spcBef>
              <a:spcAft>
                <a:spcPts val="0"/>
              </a:spcAft>
              <a:buClr>
                <a:schemeClr val="dk1"/>
              </a:buClr>
              <a:buSzPts val="1600"/>
              <a:buFont typeface="Noto Sans Symbols"/>
              <a:buNone/>
            </a:pPr>
            <a:endParaRPr sz="1600" dirty="0">
              <a:solidFill>
                <a:srgbClr val="000000"/>
              </a:solidFill>
              <a:latin typeface="Arial"/>
              <a:ea typeface="Arial"/>
              <a:cs typeface="Arial"/>
              <a:sym typeface="Arial"/>
            </a:endParaRPr>
          </a:p>
          <a:p>
            <a:pPr marL="285750" marR="0" lvl="0" indent="-285750" algn="l" rtl="0">
              <a:spcBef>
                <a:spcPts val="0"/>
              </a:spcBef>
              <a:spcAft>
                <a:spcPts val="0"/>
              </a:spcAft>
              <a:buClr>
                <a:srgbClr val="000000"/>
              </a:buClr>
              <a:buSzPts val="1600"/>
              <a:buFont typeface="Noto Sans Symbols"/>
              <a:buChar char="▪"/>
            </a:pPr>
            <a:r>
              <a:rPr lang="en-US" sz="1600" dirty="0">
                <a:solidFill>
                  <a:srgbClr val="000000"/>
                </a:solidFill>
                <a:latin typeface="Arial"/>
                <a:ea typeface="Arial"/>
                <a:cs typeface="Arial"/>
                <a:sym typeface="Arial"/>
              </a:rPr>
              <a:t>It was introduced by Google in 2018</a:t>
            </a:r>
            <a:endParaRPr dirty="0"/>
          </a:p>
          <a:p>
            <a:pPr marL="285750" marR="0" lvl="0" indent="-184150" algn="l" rtl="0">
              <a:spcBef>
                <a:spcPts val="0"/>
              </a:spcBef>
              <a:spcAft>
                <a:spcPts val="0"/>
              </a:spcAft>
              <a:buClr>
                <a:schemeClr val="dk1"/>
              </a:buClr>
              <a:buSzPts val="1600"/>
              <a:buFont typeface="Noto Sans Symbols"/>
              <a:buNone/>
            </a:pPr>
            <a:endParaRPr sz="1600" dirty="0">
              <a:solidFill>
                <a:srgbClr val="000000"/>
              </a:solidFill>
              <a:latin typeface="Arial"/>
              <a:ea typeface="Arial"/>
              <a:cs typeface="Arial"/>
              <a:sym typeface="Arial"/>
            </a:endParaRPr>
          </a:p>
          <a:p>
            <a:pPr marL="285750" marR="0" lvl="0" indent="-285750" algn="l" rtl="0">
              <a:spcBef>
                <a:spcPts val="0"/>
              </a:spcBef>
              <a:spcAft>
                <a:spcPts val="0"/>
              </a:spcAft>
              <a:buClr>
                <a:srgbClr val="000000"/>
              </a:buClr>
              <a:buSzPts val="1600"/>
              <a:buFont typeface="Noto Sans Symbols"/>
              <a:buChar char="▪"/>
            </a:pPr>
            <a:r>
              <a:rPr lang="en-US" sz="1600" b="1" dirty="0">
                <a:solidFill>
                  <a:srgbClr val="000000"/>
                </a:solidFill>
                <a:latin typeface="Arial"/>
                <a:ea typeface="Arial"/>
                <a:cs typeface="Arial"/>
                <a:sym typeface="Arial"/>
              </a:rPr>
              <a:t>BERT</a:t>
            </a:r>
            <a:r>
              <a:rPr lang="en-US" sz="1600" dirty="0">
                <a:solidFill>
                  <a:srgbClr val="000000"/>
                </a:solidFill>
                <a:latin typeface="Arial"/>
                <a:ea typeface="Arial"/>
                <a:cs typeface="Arial"/>
                <a:sym typeface="Arial"/>
              </a:rPr>
              <a:t> at its core is a</a:t>
            </a:r>
            <a:r>
              <a:rPr lang="en-US" sz="1600" b="1" dirty="0">
                <a:solidFill>
                  <a:srgbClr val="000000"/>
                </a:solidFill>
                <a:latin typeface="Arial"/>
                <a:ea typeface="Arial"/>
                <a:cs typeface="Arial"/>
                <a:sym typeface="Arial"/>
              </a:rPr>
              <a:t> transformer</a:t>
            </a:r>
            <a:r>
              <a:rPr lang="en-US" sz="1600" dirty="0">
                <a:solidFill>
                  <a:srgbClr val="000000"/>
                </a:solidFill>
                <a:latin typeface="Arial"/>
                <a:ea typeface="Arial"/>
                <a:cs typeface="Arial"/>
                <a:sym typeface="Arial"/>
              </a:rPr>
              <a:t> language model with a variable number of encoder layers and self-attention heads.</a:t>
            </a:r>
            <a:endParaRPr dirty="0"/>
          </a:p>
          <a:p>
            <a:pPr marL="285750" marR="0" lvl="0" indent="-184150" algn="l" rtl="0">
              <a:spcBef>
                <a:spcPts val="0"/>
              </a:spcBef>
              <a:spcAft>
                <a:spcPts val="0"/>
              </a:spcAft>
              <a:buClr>
                <a:schemeClr val="dk1"/>
              </a:buClr>
              <a:buSzPts val="1600"/>
              <a:buFont typeface="Noto Sans Symbols"/>
              <a:buNone/>
            </a:pPr>
            <a:endParaRPr sz="1600" dirty="0">
              <a:solidFill>
                <a:srgbClr val="000000"/>
              </a:solidFill>
              <a:latin typeface="Arial"/>
              <a:ea typeface="Arial"/>
              <a:cs typeface="Arial"/>
              <a:sym typeface="Arial"/>
            </a:endParaRPr>
          </a:p>
          <a:p>
            <a:pPr marL="285750" marR="0" lvl="0" indent="-285750" algn="l" rtl="0">
              <a:spcBef>
                <a:spcPts val="0"/>
              </a:spcBef>
              <a:spcAft>
                <a:spcPts val="0"/>
              </a:spcAft>
              <a:buClr>
                <a:srgbClr val="000000"/>
              </a:buClr>
              <a:buSzPts val="1600"/>
              <a:buFont typeface="Noto Sans Symbols"/>
              <a:buChar char="▪"/>
            </a:pPr>
            <a:r>
              <a:rPr lang="en-US" sz="1600" dirty="0">
                <a:solidFill>
                  <a:srgbClr val="000000"/>
                </a:solidFill>
                <a:latin typeface="Arial"/>
                <a:ea typeface="Arial"/>
                <a:cs typeface="Arial"/>
                <a:sym typeface="Arial"/>
              </a:rPr>
              <a:t>BERT framework was pre-trained using text from Wikipedia and can be fine-tuned with a lot of NLP tasks.</a:t>
            </a:r>
            <a:endParaRPr dirty="0"/>
          </a:p>
        </p:txBody>
      </p:sp>
      <p:pic>
        <p:nvPicPr>
          <p:cNvPr id="428" name="Google Shape;428;p22" descr="https://lh6.googleusercontent.com/1E_LWDVwXjJWgsREqoA14768NUk35c0HSXJYmf1Q4UQYmPBeOaN9oI7tTHzunSDEQE7sxv4co4sP0PgzkZtzP00UXhL-WNwQXezIDztAW-36xj8OYFVGmyfAh1YOZ5Ykb3FfoVCnisMUU_3Ffw"/>
          <p:cNvPicPr preferRelativeResize="0"/>
          <p:nvPr/>
        </p:nvPicPr>
        <p:blipFill rotWithShape="1">
          <a:blip r:embed="rId5">
            <a:alphaModFix/>
          </a:blip>
          <a:srcRect/>
          <a:stretch/>
        </p:blipFill>
        <p:spPr>
          <a:xfrm>
            <a:off x="373890" y="884927"/>
            <a:ext cx="2826510" cy="2322937"/>
          </a:xfrm>
          <a:prstGeom prst="rect">
            <a:avLst/>
          </a:prstGeom>
          <a:noFill/>
          <a:ln>
            <a:noFill/>
          </a:ln>
        </p:spPr>
      </p:pic>
      <p:pic>
        <p:nvPicPr>
          <p:cNvPr id="429" name="Google Shape;429;p22" descr="https://lh4.googleusercontent.com/n7jyaxk135LSIFGjF6NYKCDeaeN1kf0DZI1uP2g8_RWYmnEwKaGTTO-s1L9E5wWiGl1Xwoo9EUvzBWcIvwQc2K4aiqqnWaVR5tz1HSTvlpRedCibpHu2karR7Txq3DBFlVghepYN7WrNZCZVYQ"/>
          <p:cNvPicPr preferRelativeResize="0"/>
          <p:nvPr/>
        </p:nvPicPr>
        <p:blipFill rotWithShape="1">
          <a:blip r:embed="rId6">
            <a:alphaModFix/>
          </a:blip>
          <a:srcRect/>
          <a:stretch/>
        </p:blipFill>
        <p:spPr>
          <a:xfrm>
            <a:off x="373890" y="3438593"/>
            <a:ext cx="3405187" cy="2407889"/>
          </a:xfrm>
          <a:prstGeom prst="rect">
            <a:avLst/>
          </a:prstGeom>
          <a:noFill/>
          <a:ln>
            <a:noFill/>
          </a:ln>
        </p:spPr>
      </p:pic>
      <p:pic>
        <p:nvPicPr>
          <p:cNvPr id="430" name="Google Shape;430;p22" descr="https://lh3.googleusercontent.com/_BtuL4A2sdnSRj0NAoKey_qI4zzcDo_OIg9KlsKoohrnX3nch4SrQQY6lsv8RrvRpKwydBHImJ9n2O6_Il4JIT53l11WZFLesJ8WCbnHJ6iO6zEKLwNa16F6tmQ4iYPGG95zeboTBidXthEX8g"/>
          <p:cNvPicPr preferRelativeResize="0"/>
          <p:nvPr/>
        </p:nvPicPr>
        <p:blipFill rotWithShape="1">
          <a:blip r:embed="rId7">
            <a:alphaModFix/>
          </a:blip>
          <a:srcRect/>
          <a:stretch/>
        </p:blipFill>
        <p:spPr>
          <a:xfrm>
            <a:off x="4724401" y="3455600"/>
            <a:ext cx="3462348" cy="2390881"/>
          </a:xfrm>
          <a:prstGeom prst="rect">
            <a:avLst/>
          </a:prstGeom>
          <a:noFill/>
          <a:ln>
            <a:noFill/>
          </a:ln>
        </p:spPr>
      </p:pic>
      <p:sp>
        <p:nvSpPr>
          <p:cNvPr id="431" name="Google Shape;431;p22"/>
          <p:cNvSpPr txBox="1"/>
          <p:nvPr/>
        </p:nvSpPr>
        <p:spPr>
          <a:xfrm>
            <a:off x="152400" y="5769102"/>
            <a:ext cx="43494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BERT trained with masked language modelling objective</a:t>
            </a:r>
            <a:endParaRPr sz="1400">
              <a:solidFill>
                <a:schemeClr val="dk1"/>
              </a:solidFill>
              <a:latin typeface="Calibri"/>
              <a:ea typeface="Calibri"/>
              <a:cs typeface="Calibri"/>
              <a:sym typeface="Calibri"/>
            </a:endParaRPr>
          </a:p>
        </p:txBody>
      </p:sp>
      <p:sp>
        <p:nvSpPr>
          <p:cNvPr id="432" name="Google Shape;432;p22"/>
          <p:cNvSpPr txBox="1"/>
          <p:nvPr/>
        </p:nvSpPr>
        <p:spPr>
          <a:xfrm>
            <a:off x="4673220" y="5776025"/>
            <a:ext cx="412003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dk1"/>
                </a:solidFill>
                <a:latin typeface="Calibri"/>
                <a:ea typeface="Calibri"/>
                <a:cs typeface="Calibri"/>
                <a:sym typeface="Calibri"/>
              </a:rPr>
              <a:t>BERT trained with next sentence prediction objective</a:t>
            </a:r>
            <a:endParaRPr sz="1400">
              <a:solidFill>
                <a:schemeClr val="dk1"/>
              </a:solidFill>
              <a:latin typeface="Calibri"/>
              <a:ea typeface="Calibri"/>
              <a:cs typeface="Calibri"/>
              <a:sym typeface="Calibri"/>
            </a:endParaRPr>
          </a:p>
        </p:txBody>
      </p:sp>
      <p:sp>
        <p:nvSpPr>
          <p:cNvPr id="14"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35680199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3"/>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3"/>
          <p:cNvSpPr txBox="1"/>
          <p:nvPr/>
        </p:nvSpPr>
        <p:spPr>
          <a:xfrm>
            <a:off x="263145" y="267586"/>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Comparison of Custom </a:t>
            </a:r>
            <a:r>
              <a:rPr lang="en-US" sz="3600" dirty="0">
                <a:solidFill>
                  <a:schemeClr val="dk1"/>
                </a:solidFill>
                <a:latin typeface="Garamond"/>
                <a:ea typeface="Garamond"/>
                <a:cs typeface="Garamond"/>
                <a:sym typeface="Garamond"/>
              </a:rPr>
              <a:t>NLP </a:t>
            </a:r>
            <a:r>
              <a:rPr lang="en-US" sz="3600" dirty="0" smtClean="0">
                <a:solidFill>
                  <a:schemeClr val="dk1"/>
                </a:solidFill>
                <a:latin typeface="Garamond"/>
                <a:ea typeface="Garamond"/>
                <a:cs typeface="Garamond"/>
                <a:sym typeface="Garamond"/>
              </a:rPr>
              <a:t>Model A vs B</a:t>
            </a:r>
            <a:endParaRPr sz="3600" dirty="0">
              <a:solidFill>
                <a:schemeClr val="dk1"/>
              </a:solidFill>
              <a:latin typeface="Garamond"/>
              <a:ea typeface="Garamond"/>
              <a:cs typeface="Garamond"/>
              <a:sym typeface="Garamond"/>
            </a:endParaRPr>
          </a:p>
        </p:txBody>
      </p:sp>
      <p:pic>
        <p:nvPicPr>
          <p:cNvPr id="442" name="Google Shape;442;p23"/>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43" name="Google Shape;443;p2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graphicFrame>
        <p:nvGraphicFramePr>
          <p:cNvPr id="4" name="Table 3"/>
          <p:cNvGraphicFramePr>
            <a:graphicFrameLocks noGrp="1"/>
          </p:cNvGraphicFramePr>
          <p:nvPr>
            <p:extLst>
              <p:ext uri="{D42A27DB-BD31-4B8C-83A1-F6EECF244321}">
                <p14:modId xmlns:p14="http://schemas.microsoft.com/office/powerpoint/2010/main" val="1026122620"/>
              </p:ext>
            </p:extLst>
          </p:nvPr>
        </p:nvGraphicFramePr>
        <p:xfrm>
          <a:off x="263145" y="975255"/>
          <a:ext cx="8486408" cy="3393440"/>
        </p:xfrm>
        <a:graphic>
          <a:graphicData uri="http://schemas.openxmlformats.org/drawingml/2006/table">
            <a:tbl>
              <a:tblPr firstRow="1" bandRow="1"/>
              <a:tblGrid>
                <a:gridCol w="3956063"/>
                <a:gridCol w="4530345"/>
              </a:tblGrid>
              <a:tr h="370840">
                <a:tc>
                  <a:txBody>
                    <a:bodyPr/>
                    <a:lstStyle/>
                    <a:p>
                      <a:r>
                        <a:rPr lang="en-US" sz="1600" b="1" dirty="0" smtClean="0"/>
                        <a:t>Custom NLP Model A </a:t>
                      </a:r>
                      <a:endParaRPr lang="en-US" sz="16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b="1" dirty="0" smtClean="0"/>
                        <a:t>Custom NLP Model B</a:t>
                      </a:r>
                    </a:p>
                  </a:txBody>
                  <a:tcPr/>
                </a:tc>
              </a:tr>
              <a:tr h="370840">
                <a:tc>
                  <a:txBody>
                    <a:bodyPr/>
                    <a:lstStyle/>
                    <a:p>
                      <a:r>
                        <a:rPr lang="en-US" sz="1500" dirty="0" smtClean="0"/>
                        <a:t>Built using standard </a:t>
                      </a:r>
                      <a:r>
                        <a:rPr lang="en-US" sz="1500" b="1" i="0" u="none" strike="noStrike" cap="none" dirty="0" smtClean="0">
                          <a:solidFill>
                            <a:schemeClr val="dk1"/>
                          </a:solidFill>
                          <a:effectLst/>
                          <a:latin typeface="Calibri"/>
                          <a:ea typeface="Calibri"/>
                          <a:cs typeface="Calibri"/>
                          <a:sym typeface="Arial"/>
                        </a:rPr>
                        <a:t>PyTorch</a:t>
                      </a:r>
                      <a:r>
                        <a:rPr lang="en-US" sz="1500" b="0" i="0" u="none" strike="noStrike" cap="none" dirty="0" smtClean="0">
                          <a:solidFill>
                            <a:schemeClr val="dk1"/>
                          </a:solidFill>
                          <a:effectLst/>
                          <a:latin typeface="Calibri"/>
                          <a:ea typeface="Calibri"/>
                          <a:cs typeface="Calibri"/>
                          <a:sym typeface="Arial"/>
                        </a:rPr>
                        <a:t> approach allowing more customization</a:t>
                      </a:r>
                      <a:endParaRPr lang="en-US" sz="1500" dirty="0"/>
                    </a:p>
                  </a:txBody>
                  <a:tcPr/>
                </a:tc>
                <a:tc>
                  <a:txBody>
                    <a:bodyPr/>
                    <a:lstStyle/>
                    <a:p>
                      <a:r>
                        <a:rPr lang="en-US" sz="1500" dirty="0" smtClean="0"/>
                        <a:t>Built with </a:t>
                      </a:r>
                      <a:r>
                        <a:rPr lang="en-US" sz="1500" b="1" i="0" u="none" strike="noStrike" cap="none" dirty="0" smtClean="0">
                          <a:solidFill>
                            <a:schemeClr val="dk1"/>
                          </a:solidFill>
                          <a:effectLst/>
                          <a:latin typeface="Calibri"/>
                          <a:ea typeface="Calibri"/>
                          <a:cs typeface="Calibri"/>
                          <a:sym typeface="Arial"/>
                        </a:rPr>
                        <a:t>SentenceTransformers</a:t>
                      </a:r>
                      <a:r>
                        <a:rPr lang="en-US" sz="1500" b="0" i="0" u="none" strike="noStrike" cap="none" dirty="0" smtClean="0">
                          <a:solidFill>
                            <a:schemeClr val="dk1"/>
                          </a:solidFill>
                          <a:effectLst/>
                          <a:latin typeface="Calibri"/>
                          <a:ea typeface="Calibri"/>
                          <a:cs typeface="Calibri"/>
                          <a:sym typeface="Arial"/>
                        </a:rPr>
                        <a:t> (a framework that is based on PyTorch and Transformers)</a:t>
                      </a:r>
                      <a:endParaRPr lang="en-US" sz="1500" b="0" i="0" u="none" strike="noStrike" cap="none" dirty="0">
                        <a:solidFill>
                          <a:schemeClr val="dk1"/>
                        </a:solidFill>
                        <a:effectLst/>
                        <a:latin typeface="Calibri"/>
                        <a:ea typeface="Calibri"/>
                        <a:cs typeface="Calibri"/>
                        <a:sym typeface="Arial"/>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dirty="0" smtClean="0">
                          <a:solidFill>
                            <a:schemeClr val="dk1"/>
                          </a:solidFill>
                          <a:latin typeface="Calibri" panose="020F0502020204030204" pitchFamily="34" charset="0"/>
                          <a:ea typeface="Calibri"/>
                          <a:cs typeface="Calibri" panose="020F0502020204030204" pitchFamily="34" charset="0"/>
                          <a:sym typeface="Calibri"/>
                        </a:rPr>
                        <a:t>Convert the human-readable sentences into transformer-readable tokens, so we go ahead and tokenize our sentences using </a:t>
                      </a:r>
                      <a:r>
                        <a:rPr lang="en-US" sz="1500" b="1" dirty="0" smtClean="0">
                          <a:solidFill>
                            <a:schemeClr val="dk1"/>
                          </a:solidFill>
                          <a:latin typeface="Calibri" panose="020F0502020204030204" pitchFamily="34" charset="0"/>
                          <a:ea typeface="Calibri"/>
                          <a:cs typeface="Calibri" panose="020F0502020204030204" pitchFamily="34" charset="0"/>
                          <a:sym typeface="Calibri"/>
                        </a:rPr>
                        <a:t>BertTokenizer</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500" b="0" i="0" u="none" strike="noStrike" cap="none" dirty="0" smtClean="0">
                          <a:solidFill>
                            <a:schemeClr val="dk1"/>
                          </a:solidFill>
                          <a:latin typeface="Calibri" panose="020F0502020204030204" pitchFamily="34" charset="0"/>
                          <a:ea typeface="Calibri"/>
                          <a:cs typeface="Calibri" panose="020F0502020204030204" pitchFamily="34" charset="0"/>
                          <a:sym typeface="Arial"/>
                        </a:rPr>
                        <a:t>SNLI dataset is transformed into the format required by sentence-transformers using their </a:t>
                      </a:r>
                      <a:r>
                        <a:rPr lang="en-US" sz="1500" b="1" i="0" u="none" strike="noStrike" cap="none" dirty="0" smtClean="0">
                          <a:solidFill>
                            <a:schemeClr val="dk1"/>
                          </a:solidFill>
                          <a:latin typeface="Calibri" panose="020F0502020204030204" pitchFamily="34" charset="0"/>
                          <a:ea typeface="Calibri"/>
                          <a:cs typeface="Calibri" panose="020F0502020204030204" pitchFamily="34" charset="0"/>
                          <a:sym typeface="Arial"/>
                        </a:rPr>
                        <a:t>InputExample</a:t>
                      </a:r>
                      <a:r>
                        <a:rPr lang="en-US" sz="1500" b="0" i="0" u="none" strike="noStrike" cap="none" dirty="0" smtClean="0">
                          <a:solidFill>
                            <a:schemeClr val="dk1"/>
                          </a:solidFill>
                          <a:latin typeface="Calibri" panose="020F0502020204030204" pitchFamily="34" charset="0"/>
                          <a:ea typeface="Calibri"/>
                          <a:cs typeface="Calibri" panose="020F0502020204030204" pitchFamily="34" charset="0"/>
                          <a:sym typeface="Arial"/>
                        </a:rPr>
                        <a:t> class</a:t>
                      </a:r>
                    </a:p>
                  </a:txBody>
                  <a:tcPr/>
                </a:tc>
              </a:tr>
              <a:tr h="370840">
                <a:tc>
                  <a:txBody>
                    <a:bodyPr/>
                    <a:lstStyle/>
                    <a:p>
                      <a:r>
                        <a:rPr lang="en-US" sz="1500" dirty="0" smtClean="0"/>
                        <a:t>Embedding vectors (u, v, |u-v|) are concatenated and is then fed into a feed-forward neural network (FFNN)</a:t>
                      </a:r>
                      <a:endParaRPr lang="en-US" sz="1500" dirty="0"/>
                    </a:p>
                  </a:txBody>
                  <a:tcPr/>
                </a:tc>
                <a:tc>
                  <a:txBody>
                    <a:bodyPr/>
                    <a:lstStyle/>
                    <a:p>
                      <a:r>
                        <a:rPr lang="en-US" sz="1500" dirty="0" smtClean="0"/>
                        <a:t>No concatenation</a:t>
                      </a:r>
                      <a:r>
                        <a:rPr lang="en-US" sz="1500" baseline="0" dirty="0" smtClean="0"/>
                        <a:t> of embedding vector and no extra FFNN</a:t>
                      </a:r>
                      <a:endParaRPr lang="en-US" sz="1500" dirty="0"/>
                    </a:p>
                  </a:txBody>
                  <a:tcPr/>
                </a:tc>
              </a:tr>
              <a:tr h="370840">
                <a:tc>
                  <a:txBody>
                    <a:bodyPr/>
                    <a:lstStyle/>
                    <a:p>
                      <a:r>
                        <a:rPr lang="en-US" sz="1500" dirty="0" smtClean="0"/>
                        <a:t>Complex model with more number of parameters</a:t>
                      </a:r>
                      <a:endParaRPr lang="en-US" sz="1500" dirty="0"/>
                    </a:p>
                  </a:txBody>
                  <a:tcPr/>
                </a:tc>
                <a:tc>
                  <a:txBody>
                    <a:bodyPr/>
                    <a:lstStyle/>
                    <a:p>
                      <a:r>
                        <a:rPr lang="en-US" sz="1500" dirty="0" smtClean="0"/>
                        <a:t>Simpler model</a:t>
                      </a:r>
                      <a:endParaRPr lang="en-US" sz="1500" dirty="0"/>
                    </a:p>
                  </a:txBody>
                  <a:tcPr/>
                </a:tc>
              </a:tr>
              <a:tr h="370840">
                <a:tc>
                  <a:txBody>
                    <a:bodyPr/>
                    <a:lstStyle/>
                    <a:p>
                      <a:r>
                        <a:rPr lang="en-US" sz="1500" dirty="0" smtClean="0"/>
                        <a:t>Takes</a:t>
                      </a:r>
                      <a:r>
                        <a:rPr lang="en-US" sz="1500" baseline="0" dirty="0" smtClean="0"/>
                        <a:t> longer time to train</a:t>
                      </a:r>
                      <a:endParaRPr lang="en-US" sz="1500" dirty="0"/>
                    </a:p>
                  </a:txBody>
                  <a:tcPr/>
                </a:tc>
                <a:tc>
                  <a:txBody>
                    <a:bodyPr/>
                    <a:lstStyle/>
                    <a:p>
                      <a:r>
                        <a:rPr lang="en-US" sz="1500" dirty="0" smtClean="0"/>
                        <a:t>Training time is less</a:t>
                      </a:r>
                      <a:endParaRPr lang="en-US" sz="1500" dirty="0"/>
                    </a:p>
                  </a:txBody>
                  <a:tcPr/>
                </a:tc>
              </a:tr>
            </a:tbl>
          </a:graphicData>
        </a:graphic>
      </p:graphicFrame>
      <p:sp>
        <p:nvSpPr>
          <p:cNvPr id="5" name="Rectangle 4"/>
          <p:cNvSpPr/>
          <p:nvPr/>
        </p:nvSpPr>
        <p:spPr>
          <a:xfrm>
            <a:off x="263145" y="5472040"/>
            <a:ext cx="5806398" cy="307777"/>
          </a:xfrm>
          <a:prstGeom prst="rect">
            <a:avLst/>
          </a:prstGeom>
        </p:spPr>
        <p:txBody>
          <a:bodyPr wrap="none">
            <a:spAutoFit/>
          </a:bodyPr>
          <a:lstStyle/>
          <a:p>
            <a:r>
              <a:rPr lang="en-US" dirty="0" smtClean="0"/>
              <a:t>NOTE: Both uses pre-trained </a:t>
            </a:r>
            <a:r>
              <a:rPr lang="en-US" b="1" dirty="0" smtClean="0"/>
              <a:t>BERT</a:t>
            </a:r>
            <a:r>
              <a:rPr lang="en-US" dirty="0" smtClean="0"/>
              <a:t> as the underlying </a:t>
            </a:r>
            <a:r>
              <a:rPr lang="en-US" dirty="0"/>
              <a:t>language model </a:t>
            </a:r>
          </a:p>
        </p:txBody>
      </p:sp>
      <p:sp>
        <p:nvSpPr>
          <p:cNvPr id="13"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17073067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3"/>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3"/>
          <p:cNvSpPr txBox="1"/>
          <p:nvPr/>
        </p:nvSpPr>
        <p:spPr>
          <a:xfrm>
            <a:off x="373890" y="191869"/>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Custom </a:t>
            </a:r>
            <a:r>
              <a:rPr lang="en-US" sz="3600" dirty="0">
                <a:solidFill>
                  <a:schemeClr val="dk1"/>
                </a:solidFill>
                <a:latin typeface="Garamond"/>
                <a:ea typeface="Garamond"/>
                <a:cs typeface="Garamond"/>
                <a:sym typeface="Garamond"/>
              </a:rPr>
              <a:t>NLP </a:t>
            </a:r>
            <a:r>
              <a:rPr lang="en-US" sz="3600" dirty="0" smtClean="0">
                <a:solidFill>
                  <a:schemeClr val="dk1"/>
                </a:solidFill>
                <a:latin typeface="Garamond"/>
                <a:ea typeface="Garamond"/>
                <a:cs typeface="Garamond"/>
                <a:sym typeface="Garamond"/>
              </a:rPr>
              <a:t>Model A</a:t>
            </a:r>
            <a:endParaRPr sz="3600" dirty="0">
              <a:solidFill>
                <a:schemeClr val="dk1"/>
              </a:solidFill>
              <a:latin typeface="Garamond"/>
              <a:ea typeface="Garamond"/>
              <a:cs typeface="Garamond"/>
              <a:sym typeface="Garamond"/>
            </a:endParaRPr>
          </a:p>
        </p:txBody>
      </p:sp>
      <p:pic>
        <p:nvPicPr>
          <p:cNvPr id="442" name="Google Shape;442;p23"/>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43" name="Google Shape;443;p2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3074" name="Picture 2" descr="https://lh5.googleusercontent.com/idamMORg50Qi-0UHeeaYiWsdwHmE4iT6CqwkoXVQrNCJWKDxP3gw4WsRF4_sTqfhWPen9tow4pdgwv1EwD-EXjO1vIz5uvsxUJVzgs1qSJ8SGIw56M-6UHQdfzeG9NGCteDWukaqITYD2K1VRQ"/>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90" y="884730"/>
            <a:ext cx="4969075" cy="291834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3890" y="3894117"/>
            <a:ext cx="8501169" cy="2031325"/>
          </a:xfrm>
          <a:prstGeom prst="rect">
            <a:avLst/>
          </a:prstGeom>
        </p:spPr>
        <p:txBody>
          <a:bodyPr wrap="square">
            <a:spAutoFit/>
          </a:bodyPr>
          <a:lstStyle/>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We create a </a:t>
            </a:r>
            <a:r>
              <a:rPr lang="en-US" b="1" dirty="0">
                <a:latin typeface="Calibri" panose="020F0502020204030204" pitchFamily="34" charset="0"/>
                <a:cs typeface="Calibri" panose="020F0502020204030204" pitchFamily="34" charset="0"/>
              </a:rPr>
              <a:t>“Siamese”-BERT architecture </a:t>
            </a:r>
            <a:r>
              <a:rPr lang="en-US" dirty="0">
                <a:latin typeface="Calibri" panose="020F0502020204030204" pitchFamily="34" charset="0"/>
                <a:cs typeface="Calibri" panose="020F0502020204030204" pitchFamily="34" charset="0"/>
              </a:rPr>
              <a:t>during training</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smtClean="0">
                <a:latin typeface="Calibri" panose="020F0502020204030204" pitchFamily="34" charset="0"/>
                <a:cs typeface="Calibri" panose="020F0502020204030204" pitchFamily="34" charset="0"/>
              </a:rPr>
              <a:t>Given </a:t>
            </a:r>
            <a:r>
              <a:rPr lang="en-US" dirty="0">
                <a:latin typeface="Calibri" panose="020F0502020204030204" pitchFamily="34" charset="0"/>
                <a:cs typeface="Calibri" panose="020F0502020204030204" pitchFamily="34" charset="0"/>
              </a:rPr>
              <a:t>a sentence pair, we feed sentence A into BERT first, then feed sentence B once BERT has finished processing the </a:t>
            </a:r>
            <a:r>
              <a:rPr lang="en-US" dirty="0" smtClean="0">
                <a:latin typeface="Calibri" panose="020F0502020204030204" pitchFamily="34" charset="0"/>
                <a:cs typeface="Calibri" panose="020F0502020204030204" pitchFamily="34" charset="0"/>
              </a:rPr>
              <a:t>first.</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This has the effect of creating a Siamese-like network where we can imagine two identical BERTs are being trained in parallel on sentence pairs</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In reality, there is just a single model processing two sentences one after the other</a:t>
            </a:r>
            <a:r>
              <a:rPr lang="en-US" dirty="0" smtClean="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10"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3685593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3"/>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3"/>
          <p:cNvSpPr txBox="1"/>
          <p:nvPr/>
        </p:nvSpPr>
        <p:spPr>
          <a:xfrm>
            <a:off x="373890" y="191869"/>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Custom </a:t>
            </a:r>
            <a:r>
              <a:rPr lang="en-US" sz="3600" dirty="0">
                <a:solidFill>
                  <a:schemeClr val="dk1"/>
                </a:solidFill>
                <a:latin typeface="Garamond"/>
                <a:ea typeface="Garamond"/>
                <a:cs typeface="Garamond"/>
                <a:sym typeface="Garamond"/>
              </a:rPr>
              <a:t>NLP </a:t>
            </a:r>
            <a:r>
              <a:rPr lang="en-US" sz="3600" dirty="0" smtClean="0">
                <a:solidFill>
                  <a:schemeClr val="dk1"/>
                </a:solidFill>
                <a:latin typeface="Garamond"/>
                <a:ea typeface="Garamond"/>
                <a:cs typeface="Garamond"/>
                <a:sym typeface="Garamond"/>
              </a:rPr>
              <a:t>Model A</a:t>
            </a:r>
            <a:endParaRPr sz="3600" dirty="0">
              <a:solidFill>
                <a:schemeClr val="dk1"/>
              </a:solidFill>
              <a:latin typeface="Garamond"/>
              <a:ea typeface="Garamond"/>
              <a:cs typeface="Garamond"/>
              <a:sym typeface="Garamond"/>
            </a:endParaRPr>
          </a:p>
        </p:txBody>
      </p:sp>
      <p:pic>
        <p:nvPicPr>
          <p:cNvPr id="442" name="Google Shape;442;p23"/>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43" name="Google Shape;443;p2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3" name="Rectangle 2"/>
          <p:cNvSpPr/>
          <p:nvPr/>
        </p:nvSpPr>
        <p:spPr>
          <a:xfrm>
            <a:off x="4517265" y="932819"/>
            <a:ext cx="4474335" cy="2462213"/>
          </a:xfrm>
          <a:prstGeom prst="rect">
            <a:avLst/>
          </a:prstGeom>
        </p:spPr>
        <p:txBody>
          <a:bodyPr wrap="square">
            <a:spAutoFit/>
          </a:bodyPr>
          <a:lstStyle/>
          <a:p>
            <a:pPr marL="285750" indent="-285750">
              <a:buFont typeface="Wingdings" panose="05000000000000000000" pitchFamily="2" charset="2"/>
              <a:buChar char="§"/>
            </a:pPr>
            <a:r>
              <a:rPr lang="en-US" dirty="0" smtClean="0">
                <a:latin typeface="Calibri" panose="020F0502020204030204" pitchFamily="34" charset="0"/>
                <a:cs typeface="Calibri" panose="020F0502020204030204" pitchFamily="34" charset="0"/>
              </a:rPr>
              <a:t>Perform concatenation </a:t>
            </a:r>
            <a:r>
              <a:rPr lang="en-US" dirty="0">
                <a:latin typeface="Calibri" panose="020F0502020204030204" pitchFamily="34" charset="0"/>
                <a:cs typeface="Calibri" panose="020F0502020204030204" pitchFamily="34" charset="0"/>
              </a:rPr>
              <a:t>of the embeddings u, </a:t>
            </a:r>
            <a:r>
              <a:rPr lang="en-US" dirty="0" smtClean="0">
                <a:latin typeface="Calibri" panose="020F0502020204030204" pitchFamily="34" charset="0"/>
                <a:cs typeface="Calibri" panose="020F0502020204030204" pitchFamily="34" charset="0"/>
              </a:rPr>
              <a:t>v, </a:t>
            </a:r>
            <a:r>
              <a:rPr lang="en-US" dirty="0">
                <a:latin typeface="Calibri" panose="020F0502020204030204" pitchFamily="34" charset="0"/>
                <a:cs typeface="Calibri" panose="020F0502020204030204" pitchFamily="34" charset="0"/>
              </a:rPr>
              <a:t>|u - v</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a:latin typeface="Calibri" panose="020F0502020204030204" pitchFamily="34" charset="0"/>
                <a:cs typeface="Calibri" panose="020F0502020204030204" pitchFamily="34" charset="0"/>
              </a:rPr>
              <a:t>Vector (u, v, |u-v|) is then fed into a feed-forward neural network (FFNN</a:t>
            </a:r>
            <a:r>
              <a:rPr lang="en-US" dirty="0" smtClean="0">
                <a:latin typeface="Calibri" panose="020F0502020204030204" pitchFamily="34" charset="0"/>
                <a:cs typeface="Calibri" panose="020F0502020204030204" pitchFamily="34" charset="0"/>
              </a:rPr>
              <a:t>)</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err="1">
                <a:latin typeface="Calibri" panose="020F0502020204030204" pitchFamily="34" charset="0"/>
                <a:cs typeface="Calibri" panose="020F0502020204030204" pitchFamily="34" charset="0"/>
              </a:rPr>
              <a:t>Softmax</a:t>
            </a:r>
            <a:r>
              <a:rPr lang="en-US" dirty="0">
                <a:latin typeface="Calibri" panose="020F0502020204030204" pitchFamily="34" charset="0"/>
                <a:cs typeface="Calibri" panose="020F0502020204030204" pitchFamily="34" charset="0"/>
              </a:rPr>
              <a:t> loss is calculated by applying a </a:t>
            </a:r>
            <a:r>
              <a:rPr lang="en-US" dirty="0" err="1">
                <a:latin typeface="Calibri" panose="020F0502020204030204" pitchFamily="34" charset="0"/>
                <a:cs typeface="Calibri" panose="020F0502020204030204" pitchFamily="34" charset="0"/>
              </a:rPr>
              <a:t>softmax</a:t>
            </a:r>
            <a:r>
              <a:rPr lang="en-US" dirty="0">
                <a:latin typeface="Calibri" panose="020F0502020204030204" pitchFamily="34" charset="0"/>
                <a:cs typeface="Calibri" panose="020F0502020204030204" pitchFamily="34" charset="0"/>
              </a:rPr>
              <a:t> function across the three activation values (or nodes), producing a predicted </a:t>
            </a:r>
            <a:r>
              <a:rPr lang="en-US" dirty="0" smtClean="0">
                <a:latin typeface="Calibri" panose="020F0502020204030204" pitchFamily="34" charset="0"/>
                <a:cs typeface="Calibri" panose="020F0502020204030204" pitchFamily="34" charset="0"/>
              </a:rPr>
              <a:t>label</a:t>
            </a:r>
          </a:p>
          <a:p>
            <a:pPr marL="285750" indent="-285750">
              <a:buFont typeface="Wingdings" panose="05000000000000000000" pitchFamily="2" charset="2"/>
              <a:buChar char="§"/>
            </a:pPr>
            <a:endParaRPr lang="en-US" dirty="0">
              <a:latin typeface="Calibri" panose="020F0502020204030204" pitchFamily="34" charset="0"/>
              <a:cs typeface="Calibri" panose="020F0502020204030204" pitchFamily="34" charset="0"/>
            </a:endParaRPr>
          </a:p>
          <a:p>
            <a:pPr marL="285750" indent="-285750">
              <a:buFont typeface="Wingdings" panose="05000000000000000000" pitchFamily="2" charset="2"/>
              <a:buChar char="§"/>
            </a:pPr>
            <a:r>
              <a:rPr lang="en-US" dirty="0" smtClean="0">
                <a:latin typeface="Calibri" panose="020F0502020204030204" pitchFamily="34" charset="0"/>
                <a:cs typeface="Calibri" panose="020F0502020204030204" pitchFamily="34" charset="0"/>
              </a:rPr>
              <a:t>We use </a:t>
            </a:r>
            <a:r>
              <a:rPr lang="en-US" dirty="0">
                <a:latin typeface="Calibri" panose="020F0502020204030204" pitchFamily="34" charset="0"/>
                <a:cs typeface="Calibri" panose="020F0502020204030204" pitchFamily="34" charset="0"/>
              </a:rPr>
              <a:t>cross-entropy loss to calculate the difference between our predicted label and true label</a:t>
            </a:r>
          </a:p>
        </p:txBody>
      </p:sp>
      <p:pic>
        <p:nvPicPr>
          <p:cNvPr id="4098" name="Picture 2" descr="https://lh4.googleusercontent.com/NuLYvXCbDsyu2Ak9_FuH81PmpeBmjCvEH1qEeVKHWOfA6RjlIAmFbW3AN2i3p71fbIB0mc_8Cai9SBFLXh8aQS3-FKLyznqYQlvmUFR5PaFTJ8irD2CjfEO80CVEJeuviKN0GPmfYKOmyBl9g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890" y="944363"/>
            <a:ext cx="3419475" cy="20097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6.googleusercontent.com/2j4KnumZ8-f1rgpRtQqnKwWKDSYaVQ620Wycch9-sY6hDwl_0wkTZIYNYJGcpdS8kZoia_wpy1EBs1hHdoqSWpTFUPoGF7AGgVBFyfiH8IqlzODB0FCm-WWw-3MpCyFmM609iHwLl22HTb7ua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890" y="3313040"/>
            <a:ext cx="4143375" cy="2257426"/>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2498974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 name="Google Shape;111;p3"/>
          <p:cNvSpPr txBox="1"/>
          <p:nvPr/>
        </p:nvSpPr>
        <p:spPr>
          <a:xfrm>
            <a:off x="378372" y="145142"/>
            <a:ext cx="8229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a:solidFill>
                  <a:schemeClr val="dk1"/>
                </a:solidFill>
                <a:latin typeface="Garamond"/>
                <a:ea typeface="Garamond"/>
                <a:cs typeface="Garamond"/>
                <a:sym typeface="Garamond"/>
              </a:rPr>
              <a:t>Motivation</a:t>
            </a:r>
            <a:endParaRPr sz="4800">
              <a:solidFill>
                <a:schemeClr val="dk1"/>
              </a:solidFill>
              <a:latin typeface="Garamond"/>
              <a:ea typeface="Garamond"/>
              <a:cs typeface="Garamond"/>
              <a:sym typeface="Garamond"/>
            </a:endParaRPr>
          </a:p>
        </p:txBody>
      </p:sp>
      <p:pic>
        <p:nvPicPr>
          <p:cNvPr id="112" name="Google Shape;112;p3"/>
          <p:cNvPicPr preferRelativeResize="0"/>
          <p:nvPr/>
        </p:nvPicPr>
        <p:blipFill rotWithShape="1">
          <a:blip r:embed="rId3">
            <a:alphaModFix/>
          </a:blip>
          <a:srcRect/>
          <a:stretch/>
        </p:blipFill>
        <p:spPr>
          <a:xfrm>
            <a:off x="378372" y="1112316"/>
            <a:ext cx="4724408" cy="1641410"/>
          </a:xfrm>
          <a:prstGeom prst="rect">
            <a:avLst/>
          </a:prstGeom>
          <a:noFill/>
          <a:ln>
            <a:noFill/>
          </a:ln>
        </p:spPr>
      </p:pic>
      <p:pic>
        <p:nvPicPr>
          <p:cNvPr id="113" name="Google Shape;113;p3"/>
          <p:cNvPicPr preferRelativeResize="0"/>
          <p:nvPr/>
        </p:nvPicPr>
        <p:blipFill rotWithShape="1">
          <a:blip r:embed="rId4">
            <a:alphaModFix/>
          </a:blip>
          <a:srcRect/>
          <a:stretch/>
        </p:blipFill>
        <p:spPr>
          <a:xfrm>
            <a:off x="2327376" y="3779402"/>
            <a:ext cx="2775404" cy="2087998"/>
          </a:xfrm>
          <a:prstGeom prst="rect">
            <a:avLst/>
          </a:prstGeom>
          <a:noFill/>
          <a:ln>
            <a:noFill/>
          </a:ln>
        </p:spPr>
      </p:pic>
      <p:sp>
        <p:nvSpPr>
          <p:cNvPr id="114" name="Google Shape;114;p3"/>
          <p:cNvSpPr txBox="1"/>
          <p:nvPr/>
        </p:nvSpPr>
        <p:spPr>
          <a:xfrm>
            <a:off x="5102780" y="1096395"/>
            <a:ext cx="3858391" cy="415498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Measure the congruence of image and text pairings for a verification system of an automatic captioning system.</a:t>
            </a:r>
            <a:endParaRPr/>
          </a:p>
          <a:p>
            <a:pPr marL="342900" marR="0" lvl="0" indent="-203200" algn="l" rtl="0">
              <a:spcBef>
                <a:spcPts val="0"/>
              </a:spcBef>
              <a:spcAft>
                <a:spcPts val="0"/>
              </a:spcAft>
              <a:buClr>
                <a:schemeClr val="dk1"/>
              </a:buClr>
              <a:buSzPts val="2200"/>
              <a:buFont typeface="Noto Sans Symbols"/>
              <a:buNone/>
            </a:pPr>
            <a:endParaRPr sz="22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Identifying hate speech detection/ memes.</a:t>
            </a:r>
            <a:endParaRPr/>
          </a:p>
          <a:p>
            <a:pPr marL="342900" marR="0" lvl="0" indent="-203200" algn="l" rtl="0">
              <a:spcBef>
                <a:spcPts val="0"/>
              </a:spcBef>
              <a:spcAft>
                <a:spcPts val="0"/>
              </a:spcAft>
              <a:buClr>
                <a:schemeClr val="dk1"/>
              </a:buClr>
              <a:buSzPts val="2200"/>
              <a:buFont typeface="Noto Sans Symbols"/>
              <a:buNone/>
            </a:pPr>
            <a:endParaRPr sz="22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200"/>
              <a:buFont typeface="Noto Sans Symbols"/>
              <a:buChar char="▪"/>
            </a:pPr>
            <a:r>
              <a:rPr lang="en-US" sz="2200">
                <a:solidFill>
                  <a:schemeClr val="dk1"/>
                </a:solidFill>
                <a:latin typeface="Calibri"/>
                <a:ea typeface="Calibri"/>
                <a:cs typeface="Calibri"/>
                <a:sym typeface="Calibri"/>
              </a:rPr>
              <a:t>Understanding the congruousness of an automatic report creation system in medical fields.</a:t>
            </a:r>
            <a:endParaRPr sz="2200">
              <a:solidFill>
                <a:schemeClr val="dk1"/>
              </a:solidFill>
              <a:latin typeface="Arial"/>
              <a:ea typeface="Arial"/>
              <a:cs typeface="Arial"/>
              <a:sym typeface="Arial"/>
            </a:endParaRPr>
          </a:p>
        </p:txBody>
      </p:sp>
      <p:pic>
        <p:nvPicPr>
          <p:cNvPr id="115" name="Google Shape;115;p3"/>
          <p:cNvPicPr preferRelativeResize="0"/>
          <p:nvPr/>
        </p:nvPicPr>
        <p:blipFill rotWithShape="1">
          <a:blip r:embed="rId5">
            <a:alphaModFix/>
          </a:blip>
          <a:srcRect/>
          <a:stretch/>
        </p:blipFill>
        <p:spPr>
          <a:xfrm>
            <a:off x="378373" y="2711006"/>
            <a:ext cx="1981200" cy="1269004"/>
          </a:xfrm>
          <a:prstGeom prst="rect">
            <a:avLst/>
          </a:prstGeom>
          <a:noFill/>
          <a:ln>
            <a:noFill/>
          </a:ln>
        </p:spPr>
      </p:pic>
      <p:sp>
        <p:nvSpPr>
          <p:cNvPr id="116" name="Google Shape;116;p3"/>
          <p:cNvSpPr/>
          <p:nvPr/>
        </p:nvSpPr>
        <p:spPr>
          <a:xfrm>
            <a:off x="0" y="6077213"/>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17" name="Google Shape;117;p3"/>
          <p:cNvPicPr preferRelativeResize="0"/>
          <p:nvPr/>
        </p:nvPicPr>
        <p:blipFill rotWithShape="1">
          <a:blip r:embed="rId6">
            <a:alphaModFix/>
          </a:blip>
          <a:srcRect/>
          <a:stretch/>
        </p:blipFill>
        <p:spPr>
          <a:xfrm>
            <a:off x="152400" y="6199657"/>
            <a:ext cx="1981200" cy="535898"/>
          </a:xfrm>
          <a:prstGeom prst="rect">
            <a:avLst/>
          </a:prstGeom>
          <a:noFill/>
          <a:ln>
            <a:noFill/>
          </a:ln>
        </p:spPr>
      </p:pic>
      <p:pic>
        <p:nvPicPr>
          <p:cNvPr id="118" name="Google Shape;118;p3" descr="Icon&#10;&#10;Description automatically generated"/>
          <p:cNvPicPr preferRelativeResize="0"/>
          <p:nvPr/>
        </p:nvPicPr>
        <p:blipFill rotWithShape="1">
          <a:blip r:embed="rId7">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4040800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23"/>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0" name="Google Shape;440;p23"/>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1" name="Google Shape;441;p23"/>
          <p:cNvSpPr txBox="1"/>
          <p:nvPr/>
        </p:nvSpPr>
        <p:spPr>
          <a:xfrm>
            <a:off x="373890" y="191869"/>
            <a:ext cx="8617710" cy="120028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Pre-trained Sentence Similarity NLP models from Hugging Face</a:t>
            </a:r>
            <a:endParaRPr sz="3600" dirty="0">
              <a:solidFill>
                <a:schemeClr val="dk1"/>
              </a:solidFill>
              <a:latin typeface="Garamond"/>
              <a:ea typeface="Garamond"/>
              <a:cs typeface="Garamond"/>
              <a:sym typeface="Garamond"/>
            </a:endParaRPr>
          </a:p>
        </p:txBody>
      </p:sp>
      <p:pic>
        <p:nvPicPr>
          <p:cNvPr id="442" name="Google Shape;442;p23"/>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443" name="Google Shape;443;p23"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6" name="Picture 5"/>
          <p:cNvPicPr>
            <a:picLocks noChangeAspect="1"/>
          </p:cNvPicPr>
          <p:nvPr/>
        </p:nvPicPr>
        <p:blipFill>
          <a:blip r:embed="rId5"/>
          <a:stretch>
            <a:fillRect/>
          </a:stretch>
        </p:blipFill>
        <p:spPr>
          <a:xfrm>
            <a:off x="3928029" y="681836"/>
            <a:ext cx="754716" cy="71032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756774795"/>
              </p:ext>
            </p:extLst>
          </p:nvPr>
        </p:nvGraphicFramePr>
        <p:xfrm>
          <a:off x="0" y="1438884"/>
          <a:ext cx="9144000" cy="4668520"/>
        </p:xfrm>
        <a:graphic>
          <a:graphicData uri="http://schemas.openxmlformats.org/drawingml/2006/table">
            <a:tbl>
              <a:tblPr firstRow="1" bandRow="1"/>
              <a:tblGrid>
                <a:gridCol w="3307976"/>
                <a:gridCol w="5836024"/>
              </a:tblGrid>
              <a:tr h="370840">
                <a:tc>
                  <a:txBody>
                    <a:bodyPr/>
                    <a:lstStyle/>
                    <a:p>
                      <a:r>
                        <a:rPr lang="en-US" b="1" dirty="0" smtClean="0"/>
                        <a:t>NLP model names</a:t>
                      </a:r>
                      <a:endParaRPr lang="en-US" b="1" dirty="0"/>
                    </a:p>
                  </a:txBody>
                  <a:tcPr/>
                </a:tc>
                <a:tc>
                  <a:txBody>
                    <a:bodyPr/>
                    <a:lstStyle/>
                    <a:p>
                      <a:r>
                        <a:rPr lang="en-US" b="1" dirty="0" smtClean="0"/>
                        <a:t>Description</a:t>
                      </a:r>
                      <a:endParaRPr lang="en-US" b="1" dirty="0"/>
                    </a:p>
                  </a:txBody>
                  <a:tcPr/>
                </a:tc>
              </a:tr>
              <a:tr h="370840">
                <a:tc>
                  <a:txBody>
                    <a:bodyPr/>
                    <a:lstStyle/>
                    <a:p>
                      <a:r>
                        <a:rPr lang="en-US" sz="1400" b="0" i="0" u="sng" strike="noStrike" cap="none" dirty="0" smtClean="0">
                          <a:solidFill>
                            <a:schemeClr val="dk1"/>
                          </a:solidFill>
                          <a:effectLst/>
                          <a:latin typeface="Calibri"/>
                          <a:ea typeface="Calibri"/>
                          <a:cs typeface="Calibri"/>
                          <a:sym typeface="Arial"/>
                          <a:hlinkClick r:id="rId6"/>
                        </a:rPr>
                        <a:t>sentence-transformers/all-MiniLM-L6-v2</a:t>
                      </a:r>
                      <a:endParaRPr lang="en-US" dirty="0"/>
                    </a:p>
                  </a:txBody>
                  <a:tcPr/>
                </a:tc>
                <a:tc>
                  <a:txBody>
                    <a:bodyPr/>
                    <a:lstStyle/>
                    <a:p>
                      <a:pPr marL="285750" indent="-285750">
                        <a:buFont typeface="Wingdings" panose="05000000000000000000" pitchFamily="2" charset="2"/>
                        <a:buChar char="§"/>
                      </a:pPr>
                      <a:r>
                        <a:rPr lang="en-US" sz="1400" dirty="0" smtClean="0"/>
                        <a:t>A sentence-transformers model that maps sentences &amp; paragraphs to a 384 dimensional dense vector space and can be used for tasks like clustering or semantic search.</a:t>
                      </a:r>
                    </a:p>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It uses the pre-trained “</a:t>
                      </a:r>
                      <a:r>
                        <a:rPr lang="en-US" sz="1400" b="0" i="0" u="none" strike="noStrike" cap="none" dirty="0" err="1" smtClean="0">
                          <a:solidFill>
                            <a:schemeClr val="dk1"/>
                          </a:solidFill>
                          <a:effectLst/>
                          <a:latin typeface="Calibri"/>
                          <a:ea typeface="Calibri"/>
                          <a:cs typeface="Calibri"/>
                          <a:sym typeface="Arial"/>
                        </a:rPr>
                        <a:t>nreimers</a:t>
                      </a:r>
                      <a:r>
                        <a:rPr lang="en-US" sz="1400" b="0" i="0" u="none" strike="noStrike" cap="none" dirty="0" smtClean="0">
                          <a:solidFill>
                            <a:schemeClr val="dk1"/>
                          </a:solidFill>
                          <a:effectLst/>
                          <a:latin typeface="Calibri"/>
                          <a:ea typeface="Calibri"/>
                          <a:cs typeface="Calibri"/>
                          <a:sym typeface="Arial"/>
                        </a:rPr>
                        <a:t>/MiniLM-L6-H384-uncased” model and is fine-tuned on a 1B sentence pair’s dataset</a:t>
                      </a:r>
                    </a:p>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It uses a contrastive learning objective</a:t>
                      </a:r>
                    </a:p>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By default, input text longer than 256 word pieces is truncated.</a:t>
                      </a:r>
                      <a:endParaRPr lang="en-US" sz="1400" dirty="0"/>
                    </a:p>
                  </a:txBody>
                  <a:tcPr/>
                </a:tc>
              </a:tr>
              <a:tr h="370840">
                <a:tc>
                  <a:txBody>
                    <a:bodyPr/>
                    <a:lstStyle/>
                    <a:p>
                      <a:r>
                        <a:rPr lang="en-US" sz="1400" b="0" i="0" u="sng" strike="noStrike" cap="none" dirty="0" smtClean="0">
                          <a:solidFill>
                            <a:schemeClr val="dk1"/>
                          </a:solidFill>
                          <a:effectLst/>
                          <a:latin typeface="Calibri"/>
                          <a:ea typeface="Calibri"/>
                          <a:cs typeface="Calibri"/>
                          <a:sym typeface="Arial"/>
                          <a:hlinkClick r:id="rId7"/>
                        </a:rPr>
                        <a:t>sentence-transformers/paraphrase-MiniLM-L6-v2</a:t>
                      </a:r>
                      <a:endParaRPr lang="en-US" dirty="0"/>
                    </a:p>
                  </a:txBody>
                  <a:tcPr/>
                </a:tc>
                <a:tc>
                  <a:txBody>
                    <a:bodyPr/>
                    <a:lstStyle/>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A sentence-transformers model and is similar to all-MiniLM-L6-v2 but uses the pre-trained "</a:t>
                      </a:r>
                      <a:r>
                        <a:rPr lang="en-US" sz="1400" b="0" i="0" u="none" strike="noStrike" cap="none" dirty="0" err="1" smtClean="0">
                          <a:solidFill>
                            <a:schemeClr val="dk1"/>
                          </a:solidFill>
                          <a:effectLst/>
                          <a:latin typeface="Calibri"/>
                          <a:ea typeface="Calibri"/>
                          <a:cs typeface="Calibri"/>
                          <a:sym typeface="Arial"/>
                        </a:rPr>
                        <a:t>old_models</a:t>
                      </a:r>
                      <a:r>
                        <a:rPr lang="en-US" sz="1400" b="0" i="0" u="none" strike="noStrike" cap="none" dirty="0" smtClean="0">
                          <a:solidFill>
                            <a:schemeClr val="dk1"/>
                          </a:solidFill>
                          <a:effectLst/>
                          <a:latin typeface="Calibri"/>
                          <a:ea typeface="Calibri"/>
                          <a:cs typeface="Calibri"/>
                          <a:sym typeface="Arial"/>
                        </a:rPr>
                        <a:t>/paraphrase-MiniLM-L6-v2/0_Transformer" BERT model.</a:t>
                      </a:r>
                    </a:p>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By default, input text longer than 128 word pieces is truncated.</a:t>
                      </a:r>
                      <a:endParaRPr lang="en-US" sz="1400" dirty="0"/>
                    </a:p>
                  </a:txBody>
                  <a:tcPr/>
                </a:tc>
              </a:tr>
              <a:tr h="370840">
                <a:tc>
                  <a:txBody>
                    <a:bodyPr/>
                    <a:lstStyle/>
                    <a:p>
                      <a:r>
                        <a:rPr lang="en-US" sz="1400" b="0" i="0" u="sng" strike="noStrike" cap="none" dirty="0" smtClean="0">
                          <a:solidFill>
                            <a:schemeClr val="dk1"/>
                          </a:solidFill>
                          <a:effectLst/>
                          <a:latin typeface="Calibri"/>
                          <a:ea typeface="Calibri"/>
                          <a:cs typeface="Calibri"/>
                          <a:sym typeface="Arial"/>
                          <a:hlinkClick r:id="rId8"/>
                        </a:rPr>
                        <a:t>sentence-transformers/</a:t>
                      </a:r>
                      <a:r>
                        <a:rPr lang="en-US" sz="1400" b="0" i="0" u="sng" strike="noStrike" cap="none" dirty="0" err="1" smtClean="0">
                          <a:solidFill>
                            <a:schemeClr val="dk1"/>
                          </a:solidFill>
                          <a:effectLst/>
                          <a:latin typeface="Calibri"/>
                          <a:ea typeface="Calibri"/>
                          <a:cs typeface="Calibri"/>
                          <a:sym typeface="Arial"/>
                          <a:hlinkClick r:id="rId8"/>
                        </a:rPr>
                        <a:t>LaBSE</a:t>
                      </a:r>
                      <a:endParaRPr lang="en-US" dirty="0"/>
                    </a:p>
                  </a:txBody>
                  <a:tcPr/>
                </a:tc>
                <a:tc>
                  <a:txBody>
                    <a:bodyPr/>
                    <a:lstStyle/>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The model is trained and optimized to produce similar representations exclusively for bilingual sentence pairs that are translations of each other.</a:t>
                      </a:r>
                      <a:endParaRPr lang="en-US" sz="1400" dirty="0"/>
                    </a:p>
                  </a:txBody>
                  <a:tcPr/>
                </a:tc>
              </a:tr>
              <a:tr h="370840">
                <a:tc>
                  <a:txBody>
                    <a:bodyPr/>
                    <a:lstStyle/>
                    <a:p>
                      <a:r>
                        <a:rPr lang="en-US" sz="1400" b="0" i="0" u="sng" strike="noStrike" cap="none" dirty="0" smtClean="0">
                          <a:solidFill>
                            <a:schemeClr val="dk1"/>
                          </a:solidFill>
                          <a:effectLst/>
                          <a:latin typeface="Calibri"/>
                          <a:ea typeface="Calibri"/>
                          <a:cs typeface="Calibri"/>
                          <a:sym typeface="Arial"/>
                          <a:hlinkClick r:id="rId9"/>
                        </a:rPr>
                        <a:t>sentence-transformers/paraphrase-multilingual-MiniLM-L12-v2</a:t>
                      </a:r>
                      <a:endParaRPr lang="en-US" dirty="0"/>
                    </a:p>
                  </a:txBody>
                  <a:tcPr/>
                </a:tc>
                <a:tc>
                  <a:txBody>
                    <a:bodyPr/>
                    <a:lstStyle/>
                    <a:p>
                      <a:pPr marL="285750" indent="-285750">
                        <a:buFont typeface="Wingdings" panose="05000000000000000000" pitchFamily="2" charset="2"/>
                        <a:buChar char="§"/>
                      </a:pPr>
                      <a:r>
                        <a:rPr lang="en-US" sz="1400" dirty="0" smtClean="0"/>
                        <a:t>Uses </a:t>
                      </a:r>
                      <a:r>
                        <a:rPr lang="en-US" sz="1400" b="0" i="0" u="none" strike="noStrike" cap="none" dirty="0" smtClean="0">
                          <a:solidFill>
                            <a:schemeClr val="dk1"/>
                          </a:solidFill>
                          <a:effectLst/>
                          <a:latin typeface="Calibri"/>
                          <a:ea typeface="Calibri"/>
                          <a:cs typeface="Calibri"/>
                          <a:sym typeface="Arial"/>
                        </a:rPr>
                        <a:t>12 hidden layers</a:t>
                      </a:r>
                      <a:endParaRPr lang="en-US" sz="1400" dirty="0"/>
                    </a:p>
                  </a:txBody>
                  <a:tcPr/>
                </a:tc>
              </a:tr>
              <a:tr h="370840">
                <a:tc>
                  <a:txBody>
                    <a:bodyPr/>
                    <a:lstStyle/>
                    <a:p>
                      <a:r>
                        <a:rPr lang="en-US" sz="1400" b="0" i="0" u="sng" strike="noStrike" cap="none" dirty="0" smtClean="0">
                          <a:solidFill>
                            <a:schemeClr val="dk1"/>
                          </a:solidFill>
                          <a:effectLst/>
                          <a:latin typeface="Calibri"/>
                          <a:ea typeface="Calibri"/>
                          <a:cs typeface="Calibri"/>
                          <a:sym typeface="Arial"/>
                          <a:hlinkClick r:id="rId10"/>
                        </a:rPr>
                        <a:t>sentence-transformers/</a:t>
                      </a:r>
                      <a:r>
                        <a:rPr lang="en-US" sz="1400" b="0" i="0" u="sng" strike="noStrike" cap="none" dirty="0" err="1" smtClean="0">
                          <a:solidFill>
                            <a:schemeClr val="dk1"/>
                          </a:solidFill>
                          <a:effectLst/>
                          <a:latin typeface="Calibri"/>
                          <a:ea typeface="Calibri"/>
                          <a:cs typeface="Calibri"/>
                          <a:sym typeface="Arial"/>
                          <a:hlinkClick r:id="rId10"/>
                        </a:rPr>
                        <a:t>bert</a:t>
                      </a:r>
                      <a:r>
                        <a:rPr lang="en-US" sz="1400" b="0" i="0" u="sng" strike="noStrike" cap="none" dirty="0" smtClean="0">
                          <a:solidFill>
                            <a:schemeClr val="dk1"/>
                          </a:solidFill>
                          <a:effectLst/>
                          <a:latin typeface="Calibri"/>
                          <a:ea typeface="Calibri"/>
                          <a:cs typeface="Calibri"/>
                          <a:sym typeface="Arial"/>
                          <a:hlinkClick r:id="rId10"/>
                        </a:rPr>
                        <a:t>-base-</a:t>
                      </a:r>
                      <a:r>
                        <a:rPr lang="en-US" sz="1400" b="0" i="0" u="sng" strike="noStrike" cap="none" dirty="0" err="1" smtClean="0">
                          <a:solidFill>
                            <a:schemeClr val="dk1"/>
                          </a:solidFill>
                          <a:effectLst/>
                          <a:latin typeface="Calibri"/>
                          <a:ea typeface="Calibri"/>
                          <a:cs typeface="Calibri"/>
                          <a:sym typeface="Arial"/>
                          <a:hlinkClick r:id="rId10"/>
                        </a:rPr>
                        <a:t>nli</a:t>
                      </a:r>
                      <a:r>
                        <a:rPr lang="en-US" sz="1400" b="0" i="0" u="sng" strike="noStrike" cap="none" dirty="0" smtClean="0">
                          <a:solidFill>
                            <a:schemeClr val="dk1"/>
                          </a:solidFill>
                          <a:effectLst/>
                          <a:latin typeface="Calibri"/>
                          <a:ea typeface="Calibri"/>
                          <a:cs typeface="Calibri"/>
                          <a:sym typeface="Arial"/>
                          <a:hlinkClick r:id="rId10"/>
                        </a:rPr>
                        <a:t>-mean-tokens</a:t>
                      </a:r>
                      <a:endParaRPr lang="en-US" dirty="0"/>
                    </a:p>
                  </a:txBody>
                  <a:tcPr/>
                </a:tc>
                <a:tc>
                  <a:txBody>
                    <a:bodyPr/>
                    <a:lstStyle/>
                    <a:p>
                      <a:pPr marL="285750" indent="-285750">
                        <a:buFont typeface="Wingdings" panose="05000000000000000000" pitchFamily="2" charset="2"/>
                        <a:buChar char="§"/>
                      </a:pPr>
                      <a:r>
                        <a:rPr lang="en-US" sz="1400" b="0" i="0" u="none" strike="noStrike" cap="none" dirty="0" smtClean="0">
                          <a:solidFill>
                            <a:schemeClr val="dk1"/>
                          </a:solidFill>
                          <a:effectLst/>
                          <a:latin typeface="Calibri"/>
                          <a:ea typeface="Calibri"/>
                          <a:cs typeface="Calibri"/>
                          <a:sym typeface="Arial"/>
                        </a:rPr>
                        <a:t>A sentence-transformers model that maps sentences &amp; paragraphs to a 768 dimensional dense vector space and can be used for tasks like clustering or semantic search.</a:t>
                      </a:r>
                      <a:endParaRPr lang="en-US" sz="1400" dirty="0"/>
                    </a:p>
                  </a:txBody>
                  <a:tcPr/>
                </a:tc>
              </a:tr>
            </a:tbl>
          </a:graphicData>
        </a:graphic>
      </p:graphicFrame>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8665811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27ec51ef55_1_98"/>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g127ec51ef55_1_98"/>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 name="Google Shape;453;g127ec51ef55_1_98"/>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NLP Model </a:t>
            </a:r>
            <a:r>
              <a:rPr lang="en-US" sz="3600" dirty="0" smtClean="0">
                <a:solidFill>
                  <a:schemeClr val="dk1"/>
                </a:solidFill>
                <a:latin typeface="Garamond"/>
                <a:ea typeface="Garamond"/>
                <a:cs typeface="Garamond"/>
                <a:sym typeface="Garamond"/>
              </a:rPr>
              <a:t>comparison</a:t>
            </a:r>
            <a:endParaRPr sz="3600" dirty="0">
              <a:solidFill>
                <a:schemeClr val="dk1"/>
              </a:solidFill>
              <a:latin typeface="Garamond"/>
              <a:ea typeface="Garamond"/>
              <a:cs typeface="Garamond"/>
              <a:sym typeface="Garamond"/>
            </a:endParaRPr>
          </a:p>
        </p:txBody>
      </p:sp>
      <p:pic>
        <p:nvPicPr>
          <p:cNvPr id="454" name="Google Shape;454;g127ec51ef55_1_98"/>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55" name="Google Shape;455;g127ec51ef55_1_98"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56" name="Google Shape;456;g127ec51ef55_1_98"/>
          <p:cNvSpPr/>
          <p:nvPr/>
        </p:nvSpPr>
        <p:spPr>
          <a:xfrm>
            <a:off x="5549153" y="965299"/>
            <a:ext cx="3572434" cy="4838758"/>
          </a:xfrm>
          <a:prstGeom prst="rect">
            <a:avLst/>
          </a:prstGeom>
          <a:noFill/>
          <a:ln>
            <a:noFill/>
          </a:ln>
        </p:spPr>
        <p:txBody>
          <a:bodyPr spcFirstLastPara="1" wrap="square" lIns="91425" tIns="45700" rIns="91425" bIns="45700" anchor="t" anchorCtr="0">
            <a:noAutofit/>
          </a:bodyPr>
          <a:lstStyle/>
          <a:p>
            <a:pPr marL="285750" lvl="0" indent="-285750">
              <a:buClr>
                <a:schemeClr val="dk1"/>
              </a:buClr>
              <a:buSzPts val="1600"/>
              <a:buFont typeface="Noto Sans Symbols"/>
              <a:buChar char="▪"/>
            </a:pPr>
            <a:r>
              <a:rPr lang="en-US" sz="1500" dirty="0" smtClean="0"/>
              <a:t>To </a:t>
            </a:r>
            <a:r>
              <a:rPr lang="en-US" sz="1500" dirty="0"/>
              <a:t>evaluate the various NLP models, we make use of the validation set from the SNLI </a:t>
            </a:r>
            <a:r>
              <a:rPr lang="en-US" sz="1500" dirty="0" smtClean="0"/>
              <a:t>dataset.</a:t>
            </a:r>
          </a:p>
          <a:p>
            <a:pPr marL="285750" lvl="0" indent="-285750">
              <a:buClr>
                <a:schemeClr val="dk1"/>
              </a:buClr>
              <a:buSzPts val="1600"/>
              <a:buFont typeface="Noto Sans Symbols"/>
              <a:buChar char="▪"/>
            </a:pPr>
            <a:endParaRPr lang="en-US" sz="1500" dirty="0">
              <a:solidFill>
                <a:srgbClr val="000000"/>
              </a:solidFill>
              <a:sym typeface="Arial"/>
            </a:endParaRPr>
          </a:p>
          <a:p>
            <a:pPr marL="285750" lvl="0" indent="-285750">
              <a:buClr>
                <a:schemeClr val="dk1"/>
              </a:buClr>
              <a:buSzPts val="1600"/>
              <a:buFont typeface="Noto Sans Symbols"/>
              <a:buChar char="▪"/>
            </a:pPr>
            <a:r>
              <a:rPr lang="en-US" sz="1500" dirty="0"/>
              <a:t>The blue bar in </a:t>
            </a:r>
            <a:r>
              <a:rPr lang="en-US" sz="1500" dirty="0" smtClean="0"/>
              <a:t>the plot shows </a:t>
            </a:r>
            <a:r>
              <a:rPr lang="en-US" sz="1500" b="1" dirty="0" smtClean="0"/>
              <a:t>cosine similarity </a:t>
            </a:r>
            <a:r>
              <a:rPr lang="en-US" sz="1500" b="1" dirty="0"/>
              <a:t>scores </a:t>
            </a:r>
            <a:r>
              <a:rPr lang="en-US" sz="1500" dirty="0"/>
              <a:t>for </a:t>
            </a:r>
            <a:r>
              <a:rPr lang="en-US" sz="1500" u="sng" dirty="0"/>
              <a:t>similar</a:t>
            </a:r>
            <a:r>
              <a:rPr lang="en-US" sz="1500" dirty="0"/>
              <a:t> sentences, the higher the score indicates that the model is able to identify that the sentences are similar</a:t>
            </a:r>
            <a:r>
              <a:rPr lang="en-US" sz="1500" dirty="0" smtClean="0"/>
              <a:t>.</a:t>
            </a:r>
          </a:p>
          <a:p>
            <a:pPr marL="285750" lvl="0" indent="-285750">
              <a:buClr>
                <a:schemeClr val="dk1"/>
              </a:buClr>
              <a:buSzPts val="1600"/>
              <a:buFont typeface="Noto Sans Symbols"/>
              <a:buChar char="▪"/>
            </a:pPr>
            <a:endParaRPr lang="en-US" sz="1500" dirty="0">
              <a:solidFill>
                <a:srgbClr val="000000"/>
              </a:solidFill>
              <a:sym typeface="Arial"/>
            </a:endParaRPr>
          </a:p>
          <a:p>
            <a:pPr marL="285750" lvl="0" indent="-285750">
              <a:buClr>
                <a:schemeClr val="dk1"/>
              </a:buClr>
              <a:buSzPts val="1600"/>
              <a:buFont typeface="Noto Sans Symbols"/>
              <a:buChar char="▪"/>
            </a:pPr>
            <a:r>
              <a:rPr lang="en-US" sz="1500" dirty="0"/>
              <a:t>Conversely, the orange bar shows </a:t>
            </a:r>
            <a:r>
              <a:rPr lang="en-US" sz="1500" b="1" dirty="0" smtClean="0"/>
              <a:t>cosine similarity </a:t>
            </a:r>
            <a:r>
              <a:rPr lang="en-US" sz="1500" b="1" dirty="0"/>
              <a:t>scores </a:t>
            </a:r>
            <a:r>
              <a:rPr lang="en-US" sz="1500" dirty="0"/>
              <a:t>for </a:t>
            </a:r>
            <a:r>
              <a:rPr lang="en-US" sz="1500" u="sng" dirty="0"/>
              <a:t>dissimilar</a:t>
            </a:r>
            <a:r>
              <a:rPr lang="en-US" sz="1500" dirty="0"/>
              <a:t> sentences, the lower the score indicates that the model is able to identify that the sentences are dissimilar.</a:t>
            </a:r>
            <a:endParaRPr sz="1500" dirty="0">
              <a:solidFill>
                <a:srgbClr val="000000"/>
              </a:solidFill>
              <a:sym typeface="Arial"/>
            </a:endParaRPr>
          </a:p>
        </p:txBody>
      </p:sp>
      <p:pic>
        <p:nvPicPr>
          <p:cNvPr id="458" name="Google Shape;458;g127ec51ef55_1_98"/>
          <p:cNvPicPr preferRelativeResize="0"/>
          <p:nvPr/>
        </p:nvPicPr>
        <p:blipFill>
          <a:blip r:embed="rId5">
            <a:alphaModFix/>
          </a:blip>
          <a:stretch>
            <a:fillRect/>
          </a:stretch>
        </p:blipFill>
        <p:spPr>
          <a:xfrm>
            <a:off x="373890" y="885038"/>
            <a:ext cx="5037314" cy="4144163"/>
          </a:xfrm>
          <a:prstGeom prst="rect">
            <a:avLst/>
          </a:prstGeom>
          <a:noFill/>
          <a:ln>
            <a:noFill/>
          </a:ln>
        </p:spPr>
      </p:pic>
      <p:sp>
        <p:nvSpPr>
          <p:cNvPr id="10"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Textual </a:t>
            </a:r>
            <a:r>
              <a:rPr lang="en-US" sz="2800" dirty="0">
                <a:solidFill>
                  <a:schemeClr val="lt1"/>
                </a:solidFill>
                <a:latin typeface="Garamond"/>
                <a:ea typeface="Garamond"/>
                <a:cs typeface="Garamond"/>
                <a:sym typeface="Garamond"/>
              </a:rPr>
              <a:t>Similarity Analyzer</a:t>
            </a:r>
            <a:endParaRPr sz="100" dirty="0"/>
          </a:p>
        </p:txBody>
      </p:sp>
    </p:spTree>
    <p:extLst>
      <p:ext uri="{BB962C8B-B14F-4D97-AF65-F5344CB8AC3E}">
        <p14:creationId xmlns:p14="http://schemas.microsoft.com/office/powerpoint/2010/main" val="35870560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8"/>
          <p:cNvSpPr/>
          <p:nvPr/>
        </p:nvSpPr>
        <p:spPr>
          <a:xfrm>
            <a:off x="0" y="2129117"/>
            <a:ext cx="9144000" cy="1824318"/>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lvl="1" algn="ctr"/>
            <a:r>
              <a:rPr lang="en-US" sz="4000" dirty="0" smtClean="0">
                <a:solidFill>
                  <a:schemeClr val="lt1"/>
                </a:solidFill>
                <a:latin typeface="Garamond"/>
                <a:ea typeface="Garamond"/>
                <a:cs typeface="Garamond"/>
                <a:sym typeface="Calibri"/>
              </a:rPr>
              <a:t>PairUp system flow:</a:t>
            </a:r>
          </a:p>
          <a:p>
            <a:pPr marL="457200" lvl="1" algn="ctr"/>
            <a:r>
              <a:rPr lang="en-US" sz="3200" dirty="0" smtClean="0">
                <a:solidFill>
                  <a:schemeClr val="lt1"/>
                </a:solidFill>
                <a:latin typeface="Garamond"/>
                <a:ea typeface="Garamond"/>
                <a:cs typeface="Garamond"/>
                <a:sym typeface="Calibri"/>
              </a:rPr>
              <a:t>Integrating “</a:t>
            </a:r>
            <a:r>
              <a:rPr lang="en-US" sz="3200" dirty="0">
                <a:solidFill>
                  <a:schemeClr val="lt1"/>
                </a:solidFill>
                <a:latin typeface="Garamond"/>
                <a:ea typeface="Garamond"/>
                <a:cs typeface="Garamond"/>
                <a:sym typeface="Garamond"/>
              </a:rPr>
              <a:t>Image to Text Synthesis</a:t>
            </a:r>
            <a:r>
              <a:rPr lang="en-US" sz="3200" dirty="0" smtClean="0">
                <a:solidFill>
                  <a:schemeClr val="lt1"/>
                </a:solidFill>
                <a:latin typeface="Garamond"/>
                <a:ea typeface="Garamond"/>
                <a:cs typeface="Garamond"/>
                <a:sym typeface="Calibri"/>
              </a:rPr>
              <a:t>” &amp; “</a:t>
            </a:r>
            <a:r>
              <a:rPr lang="en-US" sz="3200" dirty="0" smtClean="0">
                <a:solidFill>
                  <a:schemeClr val="lt1"/>
                </a:solidFill>
                <a:latin typeface="Garamond"/>
                <a:ea typeface="Garamond"/>
                <a:cs typeface="Garamond"/>
                <a:sym typeface="Garamond"/>
              </a:rPr>
              <a:t>Textual </a:t>
            </a:r>
            <a:r>
              <a:rPr lang="en-US" sz="3200" dirty="0">
                <a:solidFill>
                  <a:schemeClr val="lt1"/>
                </a:solidFill>
                <a:latin typeface="Garamond"/>
                <a:ea typeface="Garamond"/>
                <a:cs typeface="Garamond"/>
                <a:sym typeface="Garamond"/>
              </a:rPr>
              <a:t>Similarity </a:t>
            </a:r>
            <a:r>
              <a:rPr lang="en-US" sz="3200" dirty="0" smtClean="0">
                <a:solidFill>
                  <a:schemeClr val="lt1"/>
                </a:solidFill>
                <a:latin typeface="Garamond"/>
                <a:ea typeface="Garamond"/>
                <a:cs typeface="Garamond"/>
                <a:sym typeface="Garamond"/>
              </a:rPr>
              <a:t>Analyzer”</a:t>
            </a:r>
            <a:endParaRPr sz="3200" dirty="0">
              <a:solidFill>
                <a:schemeClr val="lt1"/>
              </a:solidFill>
              <a:latin typeface="Garamond"/>
              <a:ea typeface="Garamond"/>
              <a:cs typeface="Garamond"/>
              <a:sym typeface="Garamond"/>
            </a:endParaRPr>
          </a:p>
        </p:txBody>
      </p:sp>
      <p:sp>
        <p:nvSpPr>
          <p:cNvPr id="374" name="Google Shape;374;p18"/>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5" name="Google Shape;375;p18"/>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76" name="Google Shape;376;p18"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7405699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127ec51ef55_1_98"/>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2" name="Google Shape;452;g127ec51ef55_1_98"/>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3" name="Google Shape;453;g127ec51ef55_1_98"/>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How to use PairUp system?</a:t>
            </a:r>
            <a:endParaRPr sz="3600" dirty="0">
              <a:solidFill>
                <a:schemeClr val="dk1"/>
              </a:solidFill>
              <a:latin typeface="Garamond"/>
              <a:ea typeface="Garamond"/>
              <a:cs typeface="Garamond"/>
              <a:sym typeface="Garamond"/>
            </a:endParaRPr>
          </a:p>
        </p:txBody>
      </p:sp>
      <p:pic>
        <p:nvPicPr>
          <p:cNvPr id="454" name="Google Shape;454;g127ec51ef55_1_98"/>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55" name="Google Shape;455;g127ec51ef55_1_98"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56" name="Google Shape;456;g127ec51ef55_1_98"/>
          <p:cNvSpPr/>
          <p:nvPr/>
        </p:nvSpPr>
        <p:spPr>
          <a:xfrm>
            <a:off x="373891" y="838368"/>
            <a:ext cx="6968204" cy="5177481"/>
          </a:xfrm>
          <a:prstGeom prst="rect">
            <a:avLst/>
          </a:prstGeom>
          <a:noFill/>
          <a:ln>
            <a:noFill/>
          </a:ln>
        </p:spPr>
        <p:txBody>
          <a:bodyPr spcFirstLastPara="1" wrap="square" lIns="91425" tIns="45700" rIns="91425" bIns="45700" anchor="t" anchorCtr="0">
            <a:noAutofit/>
          </a:bodyPr>
          <a:lstStyle/>
          <a:p>
            <a:pPr marL="285750" lvl="0" indent="-285750">
              <a:buClr>
                <a:schemeClr val="dk1"/>
              </a:buClr>
              <a:buSzPts val="1600"/>
              <a:buFont typeface="Noto Sans Symbols"/>
              <a:buChar char="▪"/>
            </a:pPr>
            <a:r>
              <a:rPr lang="en-US" sz="1500" dirty="0" smtClean="0"/>
              <a:t>Load the saved “</a:t>
            </a:r>
            <a:r>
              <a:rPr lang="en-US" sz="1500" b="1" dirty="0" smtClean="0"/>
              <a:t>Image to Text Synthesis</a:t>
            </a:r>
            <a:r>
              <a:rPr lang="en-US" sz="1500" dirty="0" smtClean="0"/>
              <a:t>” encoder-decoder model</a:t>
            </a:r>
          </a:p>
          <a:p>
            <a:pPr marL="285750" lvl="0" indent="-285750">
              <a:buClr>
                <a:schemeClr val="dk1"/>
              </a:buClr>
              <a:buSzPts val="1600"/>
              <a:buFont typeface="Noto Sans Symbols"/>
              <a:buChar char="▪"/>
            </a:pPr>
            <a:endParaRPr lang="en-US" sz="1500" dirty="0" smtClean="0"/>
          </a:p>
          <a:p>
            <a:pPr marL="285750" lvl="0" indent="-285750">
              <a:buClr>
                <a:schemeClr val="dk1"/>
              </a:buClr>
              <a:buSzPts val="1600"/>
              <a:buFont typeface="Noto Sans Symbols"/>
              <a:buChar char="▪"/>
            </a:pPr>
            <a:r>
              <a:rPr lang="en-US" sz="1500" dirty="0" smtClean="0"/>
              <a:t>Upload the input image</a:t>
            </a:r>
          </a:p>
          <a:p>
            <a:pPr lvl="0">
              <a:buClr>
                <a:schemeClr val="dk1"/>
              </a:buClr>
              <a:buSzPts val="1600"/>
            </a:pPr>
            <a:r>
              <a:rPr lang="en-US" sz="1500" dirty="0" smtClean="0"/>
              <a:t>	</a:t>
            </a:r>
          </a:p>
          <a:p>
            <a:pPr lvl="0">
              <a:buClr>
                <a:schemeClr val="dk1"/>
              </a:buClr>
              <a:buSzPts val="1600"/>
            </a:pPr>
            <a:r>
              <a:rPr lang="en-US" sz="1500" dirty="0"/>
              <a:t>	</a:t>
            </a:r>
            <a:r>
              <a:rPr lang="en-US" sz="1500" dirty="0" smtClean="0"/>
              <a:t>- Click on Choose Files and select the image to upload</a:t>
            </a:r>
          </a:p>
          <a:p>
            <a:pPr lvl="0">
              <a:buClr>
                <a:schemeClr val="dk1"/>
              </a:buClr>
              <a:buSzPts val="1600"/>
            </a:pPr>
            <a:r>
              <a:rPr lang="en-US" sz="1500" dirty="0"/>
              <a:t>	</a:t>
            </a:r>
          </a:p>
          <a:p>
            <a:pPr marL="285750" lvl="1" indent="-285750">
              <a:buClr>
                <a:schemeClr val="dk1"/>
              </a:buClr>
              <a:buSzPts val="1600"/>
              <a:buFont typeface="Noto Sans Symbols"/>
              <a:buChar char="▪"/>
            </a:pPr>
            <a:endParaRPr lang="en-US" sz="1500" dirty="0" smtClean="0"/>
          </a:p>
          <a:p>
            <a:pPr marL="285750" lvl="1" indent="-285750">
              <a:buClr>
                <a:schemeClr val="dk1"/>
              </a:buClr>
              <a:buSzPts val="1600"/>
              <a:buFont typeface="Noto Sans Symbols"/>
              <a:buChar char="▪"/>
            </a:pPr>
            <a:endParaRPr lang="en-US" sz="1500" dirty="0"/>
          </a:p>
          <a:p>
            <a:pPr marL="285750" lvl="1" indent="-285750">
              <a:buClr>
                <a:schemeClr val="dk1"/>
              </a:buClr>
              <a:buSzPts val="1600"/>
              <a:buFont typeface="Noto Sans Symbols"/>
              <a:buChar char="▪"/>
            </a:pPr>
            <a:endParaRPr lang="en-US" sz="1500" dirty="0" smtClean="0"/>
          </a:p>
          <a:p>
            <a:pPr marL="285750" lvl="1" indent="-285750">
              <a:buClr>
                <a:schemeClr val="dk1"/>
              </a:buClr>
              <a:buSzPts val="1600"/>
              <a:buFont typeface="Noto Sans Symbols"/>
              <a:buChar char="▪"/>
            </a:pPr>
            <a:endParaRPr lang="en-US" sz="1500" dirty="0"/>
          </a:p>
          <a:p>
            <a:pPr marL="285750" lvl="1" indent="-285750">
              <a:buClr>
                <a:schemeClr val="dk1"/>
              </a:buClr>
              <a:buSzPts val="1600"/>
              <a:buFont typeface="Noto Sans Symbols"/>
              <a:buChar char="▪"/>
            </a:pPr>
            <a:endParaRPr lang="en-US" sz="1500" dirty="0" smtClean="0"/>
          </a:p>
          <a:p>
            <a:pPr marL="285750" lvl="1" indent="-285750">
              <a:buClr>
                <a:schemeClr val="dk1"/>
              </a:buClr>
              <a:buSzPts val="1600"/>
              <a:buFont typeface="Noto Sans Symbols"/>
              <a:buChar char="▪"/>
            </a:pPr>
            <a:endParaRPr lang="en-US" sz="1500" dirty="0"/>
          </a:p>
          <a:p>
            <a:pPr marL="285750" lvl="1" indent="-285750">
              <a:buClr>
                <a:schemeClr val="dk1"/>
              </a:buClr>
              <a:buSzPts val="1600"/>
              <a:buFont typeface="Noto Sans Symbols"/>
              <a:buChar char="▪"/>
            </a:pPr>
            <a:endParaRPr lang="en-US" sz="1500" dirty="0" smtClean="0"/>
          </a:p>
          <a:p>
            <a:pPr marL="285750" lvl="0" indent="-285750">
              <a:buClr>
                <a:schemeClr val="dk1"/>
              </a:buClr>
              <a:buSzPts val="1600"/>
              <a:buFont typeface="Noto Sans Symbols"/>
              <a:buChar char="▪"/>
            </a:pPr>
            <a:endParaRPr lang="en-US" sz="1500" dirty="0" smtClean="0"/>
          </a:p>
          <a:p>
            <a:pPr lvl="0">
              <a:buClr>
                <a:schemeClr val="dk1"/>
              </a:buClr>
              <a:buSzPts val="1600"/>
            </a:pPr>
            <a:endParaRPr lang="en-US" sz="1500" dirty="0" smtClean="0"/>
          </a:p>
          <a:p>
            <a:pPr marL="285750" indent="-285750">
              <a:buClr>
                <a:schemeClr val="dk1"/>
              </a:buClr>
              <a:buSzPts val="1600"/>
              <a:buFont typeface="Noto Sans Symbols"/>
              <a:buChar char="▪"/>
            </a:pPr>
            <a:r>
              <a:rPr lang="en-US" sz="1500" dirty="0"/>
              <a:t>Load all the 7 NLP models of the “</a:t>
            </a:r>
            <a:r>
              <a:rPr lang="en-US" sz="1500" b="1" dirty="0"/>
              <a:t>Textual Similarity Analyzer</a:t>
            </a:r>
            <a:r>
              <a:rPr lang="en-US" sz="1500" dirty="0"/>
              <a:t>”</a:t>
            </a:r>
          </a:p>
          <a:p>
            <a:pPr marL="285750" lvl="0" indent="-285750">
              <a:buClr>
                <a:schemeClr val="dk1"/>
              </a:buClr>
              <a:buSzPts val="1600"/>
              <a:buFont typeface="Noto Sans Symbols"/>
              <a:buChar char="▪"/>
            </a:pPr>
            <a:endParaRPr lang="en-US" sz="1500" dirty="0"/>
          </a:p>
          <a:p>
            <a:pPr marL="285750" lvl="0" indent="-285750">
              <a:buClr>
                <a:schemeClr val="dk1"/>
              </a:buClr>
              <a:buSzPts val="1600"/>
              <a:buFont typeface="Noto Sans Symbols"/>
              <a:buChar char="▪"/>
            </a:pPr>
            <a:r>
              <a:rPr lang="en-US" sz="1500" dirty="0" smtClean="0"/>
              <a:t>Provide the input text</a:t>
            </a:r>
          </a:p>
          <a:p>
            <a:pPr marL="285750" lvl="0" indent="-285750">
              <a:buClr>
                <a:schemeClr val="dk1"/>
              </a:buClr>
              <a:buSzPts val="1600"/>
              <a:buFont typeface="Noto Sans Symbols"/>
              <a:buChar char="▪"/>
            </a:pPr>
            <a:endParaRPr lang="en-US" sz="1500" dirty="0" smtClean="0">
              <a:solidFill>
                <a:srgbClr val="000000"/>
              </a:solidFill>
              <a:sym typeface="Arial"/>
            </a:endParaRPr>
          </a:p>
          <a:p>
            <a:pPr marL="285750" lvl="0" indent="-285750">
              <a:buClr>
                <a:schemeClr val="dk1"/>
              </a:buClr>
              <a:buSzPts val="1600"/>
              <a:buFont typeface="Noto Sans Symbols"/>
              <a:buChar char="▪"/>
            </a:pPr>
            <a:endParaRPr lang="en-US" sz="1500" dirty="0">
              <a:solidFill>
                <a:srgbClr val="000000"/>
              </a:solidFill>
              <a:sym typeface="Arial"/>
            </a:endParaRPr>
          </a:p>
          <a:p>
            <a:pPr marL="285750" lvl="0" indent="-285750">
              <a:buClr>
                <a:schemeClr val="dk1"/>
              </a:buClr>
              <a:buSzPts val="1600"/>
              <a:buFont typeface="Noto Sans Symbols"/>
              <a:buChar char="▪"/>
            </a:pPr>
            <a:r>
              <a:rPr lang="en-US" sz="1500" dirty="0" smtClean="0"/>
              <a:t>Check for the output from the PairUp system</a:t>
            </a:r>
          </a:p>
          <a:p>
            <a:pPr lvl="0">
              <a:buClr>
                <a:schemeClr val="dk1"/>
              </a:buClr>
              <a:buSzPts val="1600"/>
            </a:pPr>
            <a:r>
              <a:rPr lang="en-US" sz="1500" dirty="0">
                <a:solidFill>
                  <a:srgbClr val="000000"/>
                </a:solidFill>
                <a:sym typeface="Arial"/>
              </a:rPr>
              <a:t>	</a:t>
            </a:r>
            <a:r>
              <a:rPr lang="en-US" sz="1500" dirty="0" smtClean="0">
                <a:solidFill>
                  <a:srgbClr val="000000"/>
                </a:solidFill>
                <a:sym typeface="Arial"/>
              </a:rPr>
              <a:t>- </a:t>
            </a:r>
            <a:r>
              <a:rPr lang="en-US" sz="1500" dirty="0" smtClean="0"/>
              <a:t>Congruousness </a:t>
            </a:r>
            <a:r>
              <a:rPr lang="en-US" sz="1500" dirty="0"/>
              <a:t>of the input image and text pair </a:t>
            </a:r>
            <a:endParaRPr sz="1500" dirty="0">
              <a:solidFill>
                <a:srgbClr val="000000"/>
              </a:solidFill>
              <a:sym typeface="Arial"/>
            </a:endParaRPr>
          </a:p>
        </p:txBody>
      </p:sp>
      <p:sp>
        <p:nvSpPr>
          <p:cNvPr id="10" name="Google Shape;390;p19"/>
          <p:cNvSpPr/>
          <p:nvPr/>
        </p:nvSpPr>
        <p:spPr>
          <a:xfrm>
            <a:off x="3271580" y="6138505"/>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System</a:t>
            </a:r>
            <a:endParaRPr sz="100" dirty="0"/>
          </a:p>
        </p:txBody>
      </p:sp>
      <p:pic>
        <p:nvPicPr>
          <p:cNvPr id="2" name="Picture 1"/>
          <p:cNvPicPr>
            <a:picLocks noChangeAspect="1"/>
          </p:cNvPicPr>
          <p:nvPr/>
        </p:nvPicPr>
        <p:blipFill>
          <a:blip r:embed="rId5"/>
          <a:stretch>
            <a:fillRect/>
          </a:stretch>
        </p:blipFill>
        <p:spPr>
          <a:xfrm>
            <a:off x="3088342" y="1374375"/>
            <a:ext cx="3886200" cy="314325"/>
          </a:xfrm>
          <a:prstGeom prst="rect">
            <a:avLst/>
          </a:prstGeom>
        </p:spPr>
        <p:style>
          <a:lnRef idx="2">
            <a:schemeClr val="accent2"/>
          </a:lnRef>
          <a:fillRef idx="1">
            <a:schemeClr val="lt1"/>
          </a:fillRef>
          <a:effectRef idx="0">
            <a:schemeClr val="accent2"/>
          </a:effectRef>
          <a:fontRef idx="minor">
            <a:schemeClr val="dk1"/>
          </a:fontRef>
        </p:style>
      </p:pic>
      <p:pic>
        <p:nvPicPr>
          <p:cNvPr id="3" name="Picture 2"/>
          <p:cNvPicPr>
            <a:picLocks noChangeAspect="1"/>
          </p:cNvPicPr>
          <p:nvPr/>
        </p:nvPicPr>
        <p:blipFill>
          <a:blip r:embed="rId6"/>
          <a:stretch>
            <a:fillRect/>
          </a:stretch>
        </p:blipFill>
        <p:spPr>
          <a:xfrm>
            <a:off x="3088342" y="2046294"/>
            <a:ext cx="3886200" cy="2037472"/>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p:cNvPicPr>
            <a:picLocks noChangeAspect="1"/>
          </p:cNvPicPr>
          <p:nvPr/>
        </p:nvPicPr>
        <p:blipFill>
          <a:blip r:embed="rId7"/>
          <a:stretch>
            <a:fillRect/>
          </a:stretch>
        </p:blipFill>
        <p:spPr>
          <a:xfrm>
            <a:off x="3088342" y="4577503"/>
            <a:ext cx="3886200" cy="879359"/>
          </a:xfrm>
          <a:prstGeom prst="rect">
            <a:avLst/>
          </a:prstGeom>
        </p:spPr>
        <p:style>
          <a:lnRef idx="2">
            <a:schemeClr val="accent1"/>
          </a:lnRef>
          <a:fillRef idx="1">
            <a:schemeClr val="lt1"/>
          </a:fillRef>
          <a:effectRef idx="0">
            <a:schemeClr val="accent1"/>
          </a:effectRef>
          <a:fontRef idx="minor">
            <a:schemeClr val="dk1"/>
          </a:fontRef>
        </p:style>
      </p:pic>
    </p:spTree>
    <p:extLst>
      <p:ext uri="{BB962C8B-B14F-4D97-AF65-F5344CB8AC3E}">
        <p14:creationId xmlns:p14="http://schemas.microsoft.com/office/powerpoint/2010/main" val="1105633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56">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6">
                                            <p:txEl>
                                              <p:pRg st="15" end="1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56">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6">
                                            <p:txEl>
                                              <p:pRg st="20" end="2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6">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8"/>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73" name="Google Shape;373;p18"/>
          <p:cNvSpPr/>
          <p:nvPr/>
        </p:nvSpPr>
        <p:spPr>
          <a:xfrm>
            <a:off x="0" y="2129117"/>
            <a:ext cx="9144000" cy="1824318"/>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lvl="1" algn="ctr"/>
            <a:r>
              <a:rPr lang="en-US" sz="4000" dirty="0" smtClean="0">
                <a:solidFill>
                  <a:schemeClr val="lt1"/>
                </a:solidFill>
                <a:latin typeface="Garamond"/>
                <a:ea typeface="Garamond"/>
                <a:cs typeface="Garamond"/>
                <a:sym typeface="Calibri"/>
              </a:rPr>
              <a:t>PairUp System Results</a:t>
            </a:r>
            <a:endParaRPr sz="3200" dirty="0">
              <a:solidFill>
                <a:schemeClr val="lt1"/>
              </a:solidFill>
              <a:latin typeface="Garamond"/>
              <a:ea typeface="Garamond"/>
              <a:cs typeface="Garamond"/>
              <a:sym typeface="Garamond"/>
            </a:endParaRPr>
          </a:p>
        </p:txBody>
      </p:sp>
      <p:sp>
        <p:nvSpPr>
          <p:cNvPr id="374" name="Google Shape;374;p18"/>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75" name="Google Shape;375;p18"/>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376" name="Google Shape;376;p18"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3363096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7ec51ef55_1_111"/>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g127ec51ef55_1_111"/>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g127ec51ef55_1_111"/>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Novel Text </a:t>
            </a:r>
            <a:r>
              <a:rPr lang="en-US" sz="3600" dirty="0" smtClean="0">
                <a:solidFill>
                  <a:schemeClr val="dk1"/>
                </a:solidFill>
                <a:latin typeface="Garamond"/>
                <a:ea typeface="Garamond"/>
                <a:cs typeface="Garamond"/>
                <a:sym typeface="Garamond"/>
              </a:rPr>
              <a:t>cases - 1</a:t>
            </a:r>
            <a:endParaRPr sz="3600" dirty="0">
              <a:solidFill>
                <a:schemeClr val="dk1"/>
              </a:solidFill>
              <a:latin typeface="Garamond"/>
              <a:ea typeface="Garamond"/>
              <a:cs typeface="Garamond"/>
              <a:sym typeface="Garamond"/>
            </a:endParaRPr>
          </a:p>
        </p:txBody>
      </p:sp>
      <p:pic>
        <p:nvPicPr>
          <p:cNvPr id="467" name="Google Shape;467;g127ec51ef55_1_111"/>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68" name="Google Shape;468;g127ec51ef55_1_1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471" name="Google Shape;471;g127ec51ef55_1_111"/>
          <p:cNvPicPr preferRelativeResize="0"/>
          <p:nvPr/>
        </p:nvPicPr>
        <p:blipFill>
          <a:blip r:embed="rId5">
            <a:alphaModFix/>
          </a:blip>
          <a:stretch>
            <a:fillRect/>
          </a:stretch>
        </p:blipFill>
        <p:spPr>
          <a:xfrm>
            <a:off x="373890" y="1236692"/>
            <a:ext cx="2485209" cy="3395059"/>
          </a:xfrm>
          <a:prstGeom prst="rect">
            <a:avLst/>
          </a:prstGeom>
          <a:noFill/>
          <a:ln>
            <a:noFill/>
          </a:ln>
        </p:spPr>
      </p:pic>
      <p:sp>
        <p:nvSpPr>
          <p:cNvPr id="472" name="Google Shape;472;g127ec51ef55_1_111"/>
          <p:cNvSpPr txBox="1"/>
          <p:nvPr/>
        </p:nvSpPr>
        <p:spPr>
          <a:xfrm>
            <a:off x="373890" y="4965714"/>
            <a:ext cx="3000000" cy="4311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algn="l" rtl="0">
              <a:spcBef>
                <a:spcPts val="0"/>
              </a:spcBef>
              <a:spcAft>
                <a:spcPts val="0"/>
              </a:spcAft>
              <a:buNone/>
            </a:pPr>
            <a:r>
              <a:rPr lang="en-US" sz="1600" dirty="0">
                <a:solidFill>
                  <a:srgbClr val="212121"/>
                </a:solidFill>
                <a:highlight>
                  <a:srgbClr val="FFFFFF"/>
                </a:highlight>
                <a:latin typeface="Courier New"/>
                <a:ea typeface="Courier New"/>
                <a:cs typeface="Courier New"/>
                <a:sym typeface="Courier New"/>
              </a:rPr>
              <a:t>I see a fire hydrant</a:t>
            </a:r>
            <a:endParaRPr sz="2000" dirty="0"/>
          </a:p>
        </p:txBody>
      </p:sp>
      <p:graphicFrame>
        <p:nvGraphicFramePr>
          <p:cNvPr id="474" name="Google Shape;474;g127ec51ef55_1_111"/>
          <p:cNvGraphicFramePr/>
          <p:nvPr>
            <p:extLst/>
          </p:nvPr>
        </p:nvGraphicFramePr>
        <p:xfrm>
          <a:off x="3827929" y="1317687"/>
          <a:ext cx="4944036" cy="2235200"/>
        </p:xfrm>
        <a:graphic>
          <a:graphicData uri="http://schemas.openxmlformats.org/drawingml/2006/table">
            <a:tbl>
              <a:tblPr bandRow="1">
                <a:noFill/>
              </a:tblPr>
              <a:tblGrid>
                <a:gridCol w="3200400"/>
                <a:gridCol w="1743636"/>
              </a:tblGrid>
              <a:tr h="0">
                <a:tc>
                  <a:txBody>
                    <a:bodyPr/>
                    <a:lstStyle/>
                    <a:p>
                      <a:pPr marL="0" lvl="0" indent="0" algn="l" rtl="0">
                        <a:spcBef>
                          <a:spcPts val="0"/>
                        </a:spcBef>
                        <a:spcAft>
                          <a:spcPts val="0"/>
                        </a:spcAft>
                        <a:buClr>
                          <a:schemeClr val="dk1"/>
                        </a:buClr>
                        <a:buSzPts val="1100"/>
                        <a:buFont typeface="Arial"/>
                        <a:buNone/>
                      </a:pPr>
                      <a:r>
                        <a:rPr lang="en-US" sz="1000" b="1" i="0" u="none" strike="noStrike" cap="none" dirty="0" smtClean="0">
                          <a:solidFill>
                            <a:srgbClr val="000000"/>
                          </a:solidFill>
                          <a:latin typeface="Arial"/>
                          <a:ea typeface="Arial"/>
                          <a:cs typeface="Arial"/>
                          <a:sym typeface="Courier New"/>
                        </a:rPr>
                        <a:t>NLP models</a:t>
                      </a:r>
                      <a:endParaRPr sz="1000" b="1" i="0" u="none" strike="noStrike" cap="none" dirty="0">
                        <a:solidFill>
                          <a:srgbClr val="000000"/>
                        </a:solidFill>
                        <a:latin typeface="Arial"/>
                        <a:ea typeface="Arial"/>
                        <a:cs typeface="Arial"/>
                        <a:sym typeface="Courier New"/>
                      </a:endParaRPr>
                    </a:p>
                  </a:txBody>
                  <a:tcPr marL="63500" marR="63500" marT="63500" marB="63500"/>
                </a:tc>
                <a:tc>
                  <a:txBody>
                    <a:bodyPr/>
                    <a:lstStyle/>
                    <a:p>
                      <a:pPr marL="0" lvl="0" indent="0" algn="l" rtl="0">
                        <a:spcBef>
                          <a:spcPts val="0"/>
                        </a:spcBef>
                        <a:spcAft>
                          <a:spcPts val="0"/>
                        </a:spcAft>
                        <a:buNone/>
                      </a:pPr>
                      <a:r>
                        <a:rPr lang="en-US" sz="1000" b="1" dirty="0" smtClean="0"/>
                        <a:t>Cosine Similarity Scores</a:t>
                      </a:r>
                      <a:endParaRPr sz="1000" b="1"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all-MiniLM-L6-v2</a:t>
                      </a:r>
                      <a:r>
                        <a:rPr lang="en-US" sz="1000" dirty="0" smtClean="0">
                          <a:solidFill>
                            <a:srgbClr val="212121"/>
                          </a:solidFill>
                          <a:highlight>
                            <a:srgbClr val="FFFFFF"/>
                          </a:highlight>
                          <a:latin typeface="Courier New"/>
                          <a:ea typeface="Courier New"/>
                          <a:cs typeface="Courier New"/>
                          <a:sym typeface="Courier New"/>
                        </a:rPr>
                        <a:t>'</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0.686</a:t>
                      </a:r>
                      <a:endParaRPr sz="1000"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paraphrase-MiniLM-L6-v2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Clr>
                          <a:schemeClr val="dk1"/>
                        </a:buClr>
                        <a:buSzPts val="1100"/>
                        <a:buFont typeface="Arial"/>
                        <a:buNone/>
                      </a:pPr>
                      <a:r>
                        <a:rPr lang="en-US" sz="1000" dirty="0" smtClean="0">
                          <a:solidFill>
                            <a:srgbClr val="212121"/>
                          </a:solidFill>
                          <a:highlight>
                            <a:srgbClr val="FFFFFF"/>
                          </a:highlight>
                          <a:latin typeface="Courier New"/>
                          <a:ea typeface="Courier New"/>
                          <a:cs typeface="Courier New"/>
                          <a:sym typeface="Courier New"/>
                        </a:rPr>
                        <a:t>0.609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LaBSE</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0.354</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paraphrase-multilingual-MiniLM-L12-v2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0.721</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bert</a:t>
                      </a:r>
                      <a:r>
                        <a:rPr lang="en-US" sz="1000" dirty="0" smtClean="0">
                          <a:solidFill>
                            <a:srgbClr val="212121"/>
                          </a:solidFill>
                          <a:highlight>
                            <a:srgbClr val="FFFFFF"/>
                          </a:highlight>
                          <a:latin typeface="Courier New"/>
                          <a:ea typeface="Courier New"/>
                          <a:cs typeface="Courier New"/>
                          <a:sym typeface="Courier New"/>
                        </a:rPr>
                        <a:t>-base-</a:t>
                      </a:r>
                      <a:r>
                        <a:rPr lang="en-US" sz="1000" dirty="0" err="1" smtClean="0">
                          <a:solidFill>
                            <a:srgbClr val="212121"/>
                          </a:solidFill>
                          <a:highlight>
                            <a:srgbClr val="FFFFFF"/>
                          </a:highlight>
                          <a:latin typeface="Courier New"/>
                          <a:ea typeface="Courier New"/>
                          <a:cs typeface="Courier New"/>
                          <a:sym typeface="Courier New"/>
                        </a:rPr>
                        <a:t>nli</a:t>
                      </a:r>
                      <a:r>
                        <a:rPr lang="en-US" sz="1000" dirty="0" smtClean="0">
                          <a:solidFill>
                            <a:srgbClr val="212121"/>
                          </a:solidFill>
                          <a:highlight>
                            <a:srgbClr val="FFFFFF"/>
                          </a:highlight>
                          <a:latin typeface="Courier New"/>
                          <a:ea typeface="Courier New"/>
                          <a:cs typeface="Courier New"/>
                          <a:sym typeface="Courier New"/>
                        </a:rPr>
                        <a:t>-mean-tokens</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0.784</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sbert_test_b</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0.769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sbert_test_a</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0.752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bl>
          </a:graphicData>
        </a:graphic>
      </p:graphicFrame>
      <p:sp>
        <p:nvSpPr>
          <p:cNvPr id="475" name="Google Shape;475;g127ec51ef55_1_111"/>
          <p:cNvSpPr txBox="1"/>
          <p:nvPr/>
        </p:nvSpPr>
        <p:spPr>
          <a:xfrm>
            <a:off x="6778906" y="3942817"/>
            <a:ext cx="1986988" cy="569356"/>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500" b="1" dirty="0">
                <a:solidFill>
                  <a:srgbClr val="38761D"/>
                </a:solidFill>
                <a:highlight>
                  <a:srgbClr val="FFFFFF"/>
                </a:highlight>
                <a:latin typeface="Courier New"/>
                <a:ea typeface="Courier New"/>
                <a:cs typeface="Courier New"/>
                <a:sym typeface="Courier New"/>
              </a:rPr>
              <a:t>congruous</a:t>
            </a:r>
            <a:endParaRPr sz="2900" b="1" dirty="0">
              <a:solidFill>
                <a:srgbClr val="38761D"/>
              </a:solidFill>
            </a:endParaRPr>
          </a:p>
        </p:txBody>
      </p:sp>
      <p:sp>
        <p:nvSpPr>
          <p:cNvPr id="476" name="Google Shape;476;g127ec51ef55_1_111"/>
          <p:cNvSpPr txBox="1"/>
          <p:nvPr/>
        </p:nvSpPr>
        <p:spPr>
          <a:xfrm>
            <a:off x="3127521" y="3694219"/>
            <a:ext cx="3309155" cy="553968"/>
          </a:xfrm>
          <a:prstGeom prst="rect">
            <a:avLst/>
          </a:prstGeom>
          <a:solidFill>
            <a:srgbClr val="D9D9D9"/>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dirty="0">
                <a:solidFill>
                  <a:srgbClr val="212121"/>
                </a:solidFill>
                <a:highlight>
                  <a:srgbClr val="FFFFFF"/>
                </a:highlight>
                <a:latin typeface="Courier New"/>
                <a:ea typeface="Courier New"/>
                <a:cs typeface="Courier New"/>
                <a:sym typeface="Courier New"/>
              </a:rPr>
              <a:t>a red and yellow fire hydrant on it and against a fence</a:t>
            </a:r>
            <a:endParaRPr sz="1600" dirty="0"/>
          </a:p>
        </p:txBody>
      </p:sp>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Results</a:t>
            </a:r>
            <a:endParaRPr sz="100" dirty="0"/>
          </a:p>
        </p:txBody>
      </p:sp>
      <p:sp>
        <p:nvSpPr>
          <p:cNvPr id="20" name="Google Shape;296;p12"/>
          <p:cNvSpPr txBox="1"/>
          <p:nvPr/>
        </p:nvSpPr>
        <p:spPr>
          <a:xfrm>
            <a:off x="373890" y="915608"/>
            <a:ext cx="2485209" cy="369291"/>
          </a:xfrm>
          <a:prstGeom prst="rect">
            <a:avLst/>
          </a:prstGeom>
          <a:noFill/>
          <a:ln>
            <a:noFill/>
          </a:ln>
        </p:spPr>
        <p:txBody>
          <a:bodyPr spcFirstLastPara="1" wrap="square" lIns="91425" tIns="45700" rIns="91425" bIns="45700" anchor="t" anchorCtr="0">
            <a:spAutoFit/>
          </a:bodyPr>
          <a:lstStyle/>
          <a:p>
            <a:pPr lvl="0"/>
            <a:r>
              <a:rPr lang="en-US" dirty="0" smtClean="0">
                <a:solidFill>
                  <a:schemeClr val="dk1"/>
                </a:solidFill>
                <a:latin typeface="Calibri" panose="020F0502020204030204" pitchFamily="34" charset="0"/>
                <a:ea typeface="Calibri"/>
                <a:cs typeface="Calibri" panose="020F0502020204030204" pitchFamily="34" charset="0"/>
                <a:sym typeface="Calibri"/>
              </a:rPr>
              <a:t>Input Image: </a:t>
            </a:r>
            <a:r>
              <a:rPr lang="en-US" dirty="0">
                <a:latin typeface="Calibri" panose="020F0502020204030204" pitchFamily="34" charset="0"/>
                <a:cs typeface="Calibri" panose="020F0502020204030204" pitchFamily="34" charset="0"/>
              </a:rPr>
              <a:t>image1.jpg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 name="Google Shape;296;p12"/>
          <p:cNvSpPr txBox="1"/>
          <p:nvPr/>
        </p:nvSpPr>
        <p:spPr>
          <a:xfrm>
            <a:off x="563690" y="5378363"/>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Input Text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Google Shape;296;p12"/>
          <p:cNvSpPr txBox="1"/>
          <p:nvPr/>
        </p:nvSpPr>
        <p:spPr>
          <a:xfrm>
            <a:off x="3621560" y="4248187"/>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Predicted Text from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3" name="Google Shape;296;p12"/>
          <p:cNvSpPr txBox="1"/>
          <p:nvPr/>
        </p:nvSpPr>
        <p:spPr>
          <a:xfrm>
            <a:off x="6705099" y="4512173"/>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PairUp output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Rectangle 5"/>
          <p:cNvSpPr/>
          <p:nvPr/>
        </p:nvSpPr>
        <p:spPr>
          <a:xfrm>
            <a:off x="3648640" y="5226954"/>
            <a:ext cx="5486400" cy="830997"/>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smtClean="0">
                <a:latin typeface="Arial" panose="020B0604020202020204" pitchFamily="34" charset="0"/>
              </a:rPr>
              <a:t>Analysis: </a:t>
            </a:r>
            <a:r>
              <a:rPr lang="en-US" sz="1200" dirty="0" smtClean="0">
                <a:latin typeface="Arial" panose="020B0604020202020204" pitchFamily="34" charset="0"/>
              </a:rPr>
              <a:t>The </a:t>
            </a:r>
            <a:r>
              <a:rPr lang="en-US" sz="1200" dirty="0">
                <a:latin typeface="Arial" panose="020B0604020202020204" pitchFamily="34" charset="0"/>
              </a:rPr>
              <a:t>predicted caption confuses the background of the building with the fence but is still able to identify the fire hydrant in the foreground. Since, the input text is similar to the predicted caption, all the NLP models except </a:t>
            </a:r>
            <a:r>
              <a:rPr lang="en-US" sz="1200" dirty="0" err="1">
                <a:latin typeface="Arial" panose="020B0604020202020204" pitchFamily="34" charset="0"/>
              </a:rPr>
              <a:t>LaBSE</a:t>
            </a:r>
            <a:r>
              <a:rPr lang="en-US" sz="1200" dirty="0">
                <a:latin typeface="Arial" panose="020B0604020202020204" pitchFamily="34" charset="0"/>
              </a:rPr>
              <a:t> outputs a high similarity score.</a:t>
            </a:r>
            <a:endParaRPr lang="en-US" sz="1200" dirty="0"/>
          </a:p>
        </p:txBody>
      </p:sp>
      <p:sp>
        <p:nvSpPr>
          <p:cNvPr id="7" name="Rectangle 6"/>
          <p:cNvSpPr/>
          <p:nvPr/>
        </p:nvSpPr>
        <p:spPr>
          <a:xfrm>
            <a:off x="6364940" y="252416"/>
            <a:ext cx="2779059" cy="461665"/>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r"/>
            <a:r>
              <a:rPr lang="en-US" sz="1200" b="1" dirty="0">
                <a:solidFill>
                  <a:schemeClr val="dk1"/>
                </a:solidFill>
                <a:latin typeface="Arial" panose="020B0604020202020204" pitchFamily="34" charset="0"/>
                <a:ea typeface="+mn-ea"/>
                <a:cs typeface="+mn-cs"/>
              </a:rPr>
              <a:t>Scenario:</a:t>
            </a:r>
            <a:r>
              <a:rPr lang="en-US" sz="1200" dirty="0">
                <a:solidFill>
                  <a:schemeClr val="dk1"/>
                </a:solidFill>
                <a:latin typeface="Arial" panose="020B0604020202020204" pitchFamily="34" charset="0"/>
                <a:ea typeface="+mn-ea"/>
                <a:cs typeface="+mn-cs"/>
              </a:rPr>
              <a:t> Provide a text that is semantically similar to the input image</a:t>
            </a:r>
          </a:p>
        </p:txBody>
      </p:sp>
    </p:spTree>
    <p:extLst>
      <p:ext uri="{BB962C8B-B14F-4D97-AF65-F5344CB8AC3E}">
        <p14:creationId xmlns:p14="http://schemas.microsoft.com/office/powerpoint/2010/main" val="27417222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7ec51ef55_1_111"/>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g127ec51ef55_1_111"/>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g127ec51ef55_1_111"/>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Novel Text </a:t>
            </a:r>
            <a:r>
              <a:rPr lang="en-US" sz="3600" dirty="0" smtClean="0">
                <a:solidFill>
                  <a:schemeClr val="dk1"/>
                </a:solidFill>
                <a:latin typeface="Garamond"/>
                <a:ea typeface="Garamond"/>
                <a:cs typeface="Garamond"/>
                <a:sym typeface="Garamond"/>
              </a:rPr>
              <a:t>cases - 2</a:t>
            </a:r>
            <a:endParaRPr sz="3600" dirty="0">
              <a:solidFill>
                <a:schemeClr val="dk1"/>
              </a:solidFill>
              <a:latin typeface="Garamond"/>
              <a:ea typeface="Garamond"/>
              <a:cs typeface="Garamond"/>
              <a:sym typeface="Garamond"/>
            </a:endParaRPr>
          </a:p>
        </p:txBody>
      </p:sp>
      <p:pic>
        <p:nvPicPr>
          <p:cNvPr id="467" name="Google Shape;467;g127ec51ef55_1_111"/>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68" name="Google Shape;468;g127ec51ef55_1_1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72" name="Google Shape;472;g127ec51ef55_1_111"/>
          <p:cNvSpPr txBox="1"/>
          <p:nvPr/>
        </p:nvSpPr>
        <p:spPr>
          <a:xfrm>
            <a:off x="152400" y="4965714"/>
            <a:ext cx="3221490" cy="67707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lvl="0"/>
            <a:r>
              <a:rPr lang="en-US" sz="1600" dirty="0">
                <a:solidFill>
                  <a:srgbClr val="212121"/>
                </a:solidFill>
                <a:highlight>
                  <a:srgbClr val="FFFFFF"/>
                </a:highlight>
                <a:latin typeface="Courier New"/>
                <a:ea typeface="Courier New"/>
                <a:cs typeface="Courier New"/>
                <a:sym typeface="Courier New"/>
              </a:rPr>
              <a:t>a dog is standing on the floor and looking at me</a:t>
            </a:r>
            <a:endParaRPr sz="2000" dirty="0"/>
          </a:p>
        </p:txBody>
      </p:sp>
      <p:graphicFrame>
        <p:nvGraphicFramePr>
          <p:cNvPr id="474" name="Google Shape;474;g127ec51ef55_1_111"/>
          <p:cNvGraphicFramePr/>
          <p:nvPr>
            <p:extLst/>
          </p:nvPr>
        </p:nvGraphicFramePr>
        <p:xfrm>
          <a:off x="3827929" y="1317687"/>
          <a:ext cx="4944036" cy="2235200"/>
        </p:xfrm>
        <a:graphic>
          <a:graphicData uri="http://schemas.openxmlformats.org/drawingml/2006/table">
            <a:tbl>
              <a:tblPr bandRow="1">
                <a:noFill/>
              </a:tblPr>
              <a:tblGrid>
                <a:gridCol w="3200400"/>
                <a:gridCol w="1743636"/>
              </a:tblGrid>
              <a:tr h="0">
                <a:tc>
                  <a:txBody>
                    <a:bodyPr/>
                    <a:lstStyle/>
                    <a:p>
                      <a:pPr marL="0" lvl="0" indent="0" algn="l" rtl="0">
                        <a:spcBef>
                          <a:spcPts val="0"/>
                        </a:spcBef>
                        <a:spcAft>
                          <a:spcPts val="0"/>
                        </a:spcAft>
                        <a:buClr>
                          <a:schemeClr val="dk1"/>
                        </a:buClr>
                        <a:buSzPts val="1100"/>
                        <a:buFont typeface="Arial"/>
                        <a:buNone/>
                      </a:pPr>
                      <a:r>
                        <a:rPr lang="en-US" sz="1000" b="1" i="0" u="none" strike="noStrike" cap="none" dirty="0" smtClean="0">
                          <a:solidFill>
                            <a:srgbClr val="000000"/>
                          </a:solidFill>
                          <a:latin typeface="Arial"/>
                          <a:ea typeface="Arial"/>
                          <a:cs typeface="Arial"/>
                          <a:sym typeface="Courier New"/>
                        </a:rPr>
                        <a:t>NLP models</a:t>
                      </a:r>
                      <a:endParaRPr sz="1000" b="1" i="0" u="none" strike="noStrike" cap="none" dirty="0">
                        <a:solidFill>
                          <a:srgbClr val="000000"/>
                        </a:solidFill>
                        <a:latin typeface="Arial"/>
                        <a:ea typeface="Arial"/>
                        <a:cs typeface="Arial"/>
                        <a:sym typeface="Courier New"/>
                      </a:endParaRPr>
                    </a:p>
                  </a:txBody>
                  <a:tcPr marL="63500" marR="63500" marT="63500" marB="63500"/>
                </a:tc>
                <a:tc>
                  <a:txBody>
                    <a:bodyPr/>
                    <a:lstStyle/>
                    <a:p>
                      <a:pPr marL="0" lvl="0" indent="0" algn="l" rtl="0">
                        <a:spcBef>
                          <a:spcPts val="0"/>
                        </a:spcBef>
                        <a:spcAft>
                          <a:spcPts val="0"/>
                        </a:spcAft>
                        <a:buNone/>
                      </a:pPr>
                      <a:r>
                        <a:rPr lang="en-US" sz="1000" b="1" dirty="0" smtClean="0"/>
                        <a:t>Cosine Similarity Scores</a:t>
                      </a:r>
                      <a:endParaRPr sz="1000" b="1"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all-MiniLM-L6-v2</a:t>
                      </a:r>
                      <a:r>
                        <a:rPr lang="en-US" sz="1000" dirty="0" smtClean="0">
                          <a:solidFill>
                            <a:srgbClr val="212121"/>
                          </a:solidFill>
                          <a:highlight>
                            <a:srgbClr val="FFFFFF"/>
                          </a:highlight>
                          <a:latin typeface="Courier New"/>
                          <a:ea typeface="Courier New"/>
                          <a:cs typeface="Courier New"/>
                          <a:sym typeface="Courier New"/>
                        </a:rPr>
                        <a:t>'</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0.378</a:t>
                      </a:r>
                      <a:endParaRPr sz="1000"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paraphrase-MiniLM-L6-v2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Clr>
                          <a:schemeClr val="dk1"/>
                        </a:buClr>
                        <a:buSzPts val="1100"/>
                        <a:buFont typeface="Arial"/>
                        <a:buNone/>
                      </a:pPr>
                      <a:r>
                        <a:rPr lang="en-US" sz="1000" dirty="0" smtClean="0">
                          <a:solidFill>
                            <a:srgbClr val="212121"/>
                          </a:solidFill>
                          <a:highlight>
                            <a:srgbClr val="FFFFFF"/>
                          </a:highlight>
                          <a:latin typeface="Courier New"/>
                          <a:ea typeface="Courier New"/>
                          <a:cs typeface="Courier New"/>
                          <a:sym typeface="Courier New"/>
                        </a:rPr>
                        <a:t>0.445</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LaBSE</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0.470</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paraphrase-multilingual-MiniLM-L12-v2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0.517</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bert</a:t>
                      </a:r>
                      <a:r>
                        <a:rPr lang="en-US" sz="1000" dirty="0" smtClean="0">
                          <a:solidFill>
                            <a:srgbClr val="212121"/>
                          </a:solidFill>
                          <a:highlight>
                            <a:srgbClr val="FFFFFF"/>
                          </a:highlight>
                          <a:latin typeface="Courier New"/>
                          <a:ea typeface="Courier New"/>
                          <a:cs typeface="Courier New"/>
                          <a:sym typeface="Courier New"/>
                        </a:rPr>
                        <a:t>-base-</a:t>
                      </a:r>
                      <a:r>
                        <a:rPr lang="en-US" sz="1000" dirty="0" err="1" smtClean="0">
                          <a:solidFill>
                            <a:srgbClr val="212121"/>
                          </a:solidFill>
                          <a:highlight>
                            <a:srgbClr val="FFFFFF"/>
                          </a:highlight>
                          <a:latin typeface="Courier New"/>
                          <a:ea typeface="Courier New"/>
                          <a:cs typeface="Courier New"/>
                          <a:sym typeface="Courier New"/>
                        </a:rPr>
                        <a:t>nli</a:t>
                      </a:r>
                      <a:r>
                        <a:rPr lang="en-US" sz="1000" dirty="0" smtClean="0">
                          <a:solidFill>
                            <a:srgbClr val="212121"/>
                          </a:solidFill>
                          <a:highlight>
                            <a:srgbClr val="FFFFFF"/>
                          </a:highlight>
                          <a:latin typeface="Courier New"/>
                          <a:ea typeface="Courier New"/>
                          <a:cs typeface="Courier New"/>
                          <a:sym typeface="Courier New"/>
                        </a:rPr>
                        <a:t>-mean-tokens</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0.598</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sbert_test_b</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0.599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sbert_test_a</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0.538</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bl>
          </a:graphicData>
        </a:graphic>
      </p:graphicFrame>
      <p:sp>
        <p:nvSpPr>
          <p:cNvPr id="475" name="Google Shape;475;g127ec51ef55_1_111"/>
          <p:cNvSpPr txBox="1"/>
          <p:nvPr/>
        </p:nvSpPr>
        <p:spPr>
          <a:xfrm>
            <a:off x="6778906" y="3942817"/>
            <a:ext cx="1986988" cy="569356"/>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500" b="1" dirty="0">
                <a:solidFill>
                  <a:srgbClr val="38761D"/>
                </a:solidFill>
                <a:highlight>
                  <a:srgbClr val="FFFFFF"/>
                </a:highlight>
                <a:latin typeface="Courier New"/>
                <a:ea typeface="Courier New"/>
                <a:cs typeface="Courier New"/>
                <a:sym typeface="Courier New"/>
              </a:rPr>
              <a:t>congruous</a:t>
            </a:r>
            <a:endParaRPr sz="2900" b="1" dirty="0">
              <a:solidFill>
                <a:srgbClr val="38761D"/>
              </a:solidFill>
            </a:endParaRPr>
          </a:p>
        </p:txBody>
      </p:sp>
      <p:sp>
        <p:nvSpPr>
          <p:cNvPr id="476" name="Google Shape;476;g127ec51ef55_1_111"/>
          <p:cNvSpPr txBox="1"/>
          <p:nvPr/>
        </p:nvSpPr>
        <p:spPr>
          <a:xfrm>
            <a:off x="3127521" y="3694219"/>
            <a:ext cx="3309155" cy="553968"/>
          </a:xfrm>
          <a:prstGeom prst="rect">
            <a:avLst/>
          </a:prstGeom>
          <a:solidFill>
            <a:srgbClr val="D9D9D9"/>
          </a:solidFill>
          <a:ln>
            <a:noFill/>
          </a:ln>
        </p:spPr>
        <p:txBody>
          <a:bodyPr spcFirstLastPara="1" wrap="square" lIns="91425" tIns="91425" rIns="91425" bIns="91425" anchor="t" anchorCtr="0">
            <a:spAutoFit/>
          </a:bodyPr>
          <a:lstStyle/>
          <a:p>
            <a:pPr lvl="0"/>
            <a:r>
              <a:rPr lang="en-US" sz="1200" dirty="0">
                <a:solidFill>
                  <a:srgbClr val="212121"/>
                </a:solidFill>
                <a:highlight>
                  <a:srgbClr val="FFFFFF"/>
                </a:highlight>
                <a:latin typeface="Courier New"/>
                <a:ea typeface="Courier New"/>
                <a:cs typeface="Courier New"/>
                <a:sym typeface="Courier New"/>
              </a:rPr>
              <a:t>a dog walking on a white and white object.</a:t>
            </a:r>
            <a:endParaRPr sz="1600" dirty="0"/>
          </a:p>
        </p:txBody>
      </p:sp>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Results</a:t>
            </a:r>
            <a:endParaRPr sz="100" dirty="0"/>
          </a:p>
        </p:txBody>
      </p:sp>
      <p:sp>
        <p:nvSpPr>
          <p:cNvPr id="20" name="Google Shape;296;p12"/>
          <p:cNvSpPr txBox="1"/>
          <p:nvPr/>
        </p:nvSpPr>
        <p:spPr>
          <a:xfrm>
            <a:off x="319615" y="933261"/>
            <a:ext cx="2526409" cy="369291"/>
          </a:xfrm>
          <a:prstGeom prst="rect">
            <a:avLst/>
          </a:prstGeom>
          <a:noFill/>
          <a:ln>
            <a:noFill/>
          </a:ln>
        </p:spPr>
        <p:txBody>
          <a:bodyPr spcFirstLastPara="1" wrap="square" lIns="91425" tIns="45700" rIns="91425" bIns="45700" anchor="t" anchorCtr="0">
            <a:spAutoFit/>
          </a:bodyPr>
          <a:lstStyle/>
          <a:p>
            <a:pPr lvl="0"/>
            <a:r>
              <a:rPr lang="en-US" dirty="0" smtClean="0">
                <a:solidFill>
                  <a:schemeClr val="dk1"/>
                </a:solidFill>
                <a:latin typeface="Calibri" panose="020F0502020204030204" pitchFamily="34" charset="0"/>
                <a:ea typeface="Calibri"/>
                <a:cs typeface="Calibri" panose="020F0502020204030204" pitchFamily="34" charset="0"/>
                <a:sym typeface="Calibri"/>
              </a:rPr>
              <a:t>Input Image: </a:t>
            </a:r>
            <a:r>
              <a:rPr lang="en-US" dirty="0" smtClean="0">
                <a:latin typeface="Calibri" panose="020F0502020204030204" pitchFamily="34" charset="0"/>
                <a:cs typeface="Calibri" panose="020F0502020204030204" pitchFamily="34" charset="0"/>
              </a:rPr>
              <a:t>image2.jpg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 name="Google Shape;296;p12"/>
          <p:cNvSpPr txBox="1"/>
          <p:nvPr/>
        </p:nvSpPr>
        <p:spPr>
          <a:xfrm>
            <a:off x="521591" y="5597835"/>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Input Text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Google Shape;296;p12"/>
          <p:cNvSpPr txBox="1"/>
          <p:nvPr/>
        </p:nvSpPr>
        <p:spPr>
          <a:xfrm>
            <a:off x="3621560" y="4248187"/>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Predicted Text from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3" name="Google Shape;296;p12"/>
          <p:cNvSpPr txBox="1"/>
          <p:nvPr/>
        </p:nvSpPr>
        <p:spPr>
          <a:xfrm>
            <a:off x="6705099" y="4512173"/>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PairUp output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Rectangle 5"/>
          <p:cNvSpPr/>
          <p:nvPr/>
        </p:nvSpPr>
        <p:spPr>
          <a:xfrm>
            <a:off x="3657599" y="5048128"/>
            <a:ext cx="5486400" cy="1015663"/>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smtClean="0">
                <a:latin typeface="Arial" panose="020B0604020202020204" pitchFamily="34" charset="0"/>
              </a:rPr>
              <a:t>Analysis: </a:t>
            </a:r>
            <a:r>
              <a:rPr lang="en-US" sz="1200" dirty="0">
                <a:latin typeface="Arial" panose="020B0604020202020204" pitchFamily="34" charset="0"/>
              </a:rPr>
              <a:t>Even though the input image is somewhat noisy, the predicted caption still identifies it as a dog even though it fails to recognize the background as a floor. Most of the NLP models assign a similarity score &gt;= 0.5 but since the input text is not an exact match of the predicted caption, the scores tend to be slightly on the lower-highs.</a:t>
            </a:r>
            <a:endParaRPr lang="en-US" sz="1200" dirty="0"/>
          </a:p>
        </p:txBody>
      </p:sp>
      <p:sp>
        <p:nvSpPr>
          <p:cNvPr id="7" name="Rectangle 6"/>
          <p:cNvSpPr/>
          <p:nvPr/>
        </p:nvSpPr>
        <p:spPr>
          <a:xfrm>
            <a:off x="5405718" y="288276"/>
            <a:ext cx="3738281" cy="461665"/>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r"/>
            <a:r>
              <a:rPr lang="en-US" sz="1200" b="1" dirty="0">
                <a:solidFill>
                  <a:schemeClr val="dk1"/>
                </a:solidFill>
                <a:latin typeface="Arial" panose="020B0604020202020204" pitchFamily="34" charset="0"/>
                <a:ea typeface="+mn-ea"/>
                <a:cs typeface="+mn-cs"/>
              </a:rPr>
              <a:t>Scenario:</a:t>
            </a:r>
            <a:r>
              <a:rPr lang="en-US" sz="1200" dirty="0">
                <a:solidFill>
                  <a:schemeClr val="dk1"/>
                </a:solidFill>
                <a:latin typeface="Arial" panose="020B0604020202020204" pitchFamily="34" charset="0"/>
                <a:ea typeface="+mn-ea"/>
                <a:cs typeface="+mn-cs"/>
              </a:rPr>
              <a:t> </a:t>
            </a:r>
            <a:r>
              <a:rPr lang="en-US" sz="1200" dirty="0"/>
              <a:t>Provide an input image that is somewhat noisy but the input text clearly explains the image </a:t>
            </a:r>
            <a:endParaRPr lang="en-US" sz="1200" dirty="0">
              <a:solidFill>
                <a:schemeClr val="dk1"/>
              </a:solidFill>
              <a:latin typeface="Arial" panose="020B0604020202020204" pitchFamily="34" charset="0"/>
              <a:ea typeface="+mn-ea"/>
              <a:cs typeface="+mn-cs"/>
            </a:endParaRPr>
          </a:p>
        </p:txBody>
      </p:sp>
      <p:pic>
        <p:nvPicPr>
          <p:cNvPr id="8194" name="Picture 2" descr="https://lh3.googleusercontent.com/ITqnQl7JKvSqMbVL00qjcgt5iP4E5OXi04mGYMJNaPStY87HdLx5Y5C3_afYS99B0Iy9Gc53rMPP1EcnGoC_8nCoFCsE32iywqwz1gPgjDHpm7TXGJ5x_OfqsFuglfvJrQy-Vlt1W6FjUNmFS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41" y="1261605"/>
            <a:ext cx="245745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3303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7ec51ef55_1_111"/>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g127ec51ef55_1_111"/>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g127ec51ef55_1_111"/>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Novel Text </a:t>
            </a:r>
            <a:r>
              <a:rPr lang="en-US" sz="3600" dirty="0" smtClean="0">
                <a:solidFill>
                  <a:schemeClr val="dk1"/>
                </a:solidFill>
                <a:latin typeface="Garamond"/>
                <a:ea typeface="Garamond"/>
                <a:cs typeface="Garamond"/>
                <a:sym typeface="Garamond"/>
              </a:rPr>
              <a:t>cases - 3</a:t>
            </a:r>
            <a:endParaRPr sz="3600" dirty="0">
              <a:solidFill>
                <a:schemeClr val="dk1"/>
              </a:solidFill>
              <a:latin typeface="Garamond"/>
              <a:ea typeface="Garamond"/>
              <a:cs typeface="Garamond"/>
              <a:sym typeface="Garamond"/>
            </a:endParaRPr>
          </a:p>
        </p:txBody>
      </p:sp>
      <p:pic>
        <p:nvPicPr>
          <p:cNvPr id="467" name="Google Shape;467;g127ec51ef55_1_111"/>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68" name="Google Shape;468;g127ec51ef55_1_1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72" name="Google Shape;472;g127ec51ef55_1_111"/>
          <p:cNvSpPr txBox="1"/>
          <p:nvPr/>
        </p:nvSpPr>
        <p:spPr>
          <a:xfrm>
            <a:off x="152400" y="4965714"/>
            <a:ext cx="3221490" cy="43085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lvl="0"/>
            <a:r>
              <a:rPr lang="en-US" sz="1600" dirty="0">
                <a:solidFill>
                  <a:srgbClr val="212121"/>
                </a:solidFill>
                <a:highlight>
                  <a:srgbClr val="FFFFFF"/>
                </a:highlight>
                <a:latin typeface="Courier New"/>
                <a:ea typeface="Courier New"/>
                <a:cs typeface="Courier New"/>
                <a:sym typeface="Courier New"/>
              </a:rPr>
              <a:t>I see a cat</a:t>
            </a:r>
            <a:endParaRPr sz="2000" dirty="0"/>
          </a:p>
        </p:txBody>
      </p:sp>
      <p:graphicFrame>
        <p:nvGraphicFramePr>
          <p:cNvPr id="474" name="Google Shape;474;g127ec51ef55_1_111"/>
          <p:cNvGraphicFramePr/>
          <p:nvPr>
            <p:extLst/>
          </p:nvPr>
        </p:nvGraphicFramePr>
        <p:xfrm>
          <a:off x="3827929" y="1317687"/>
          <a:ext cx="4944036" cy="2235200"/>
        </p:xfrm>
        <a:graphic>
          <a:graphicData uri="http://schemas.openxmlformats.org/drawingml/2006/table">
            <a:tbl>
              <a:tblPr bandRow="1">
                <a:noFill/>
              </a:tblPr>
              <a:tblGrid>
                <a:gridCol w="3200400"/>
                <a:gridCol w="1743636"/>
              </a:tblGrid>
              <a:tr h="0">
                <a:tc>
                  <a:txBody>
                    <a:bodyPr/>
                    <a:lstStyle/>
                    <a:p>
                      <a:pPr marL="0" lvl="0" indent="0" algn="l" rtl="0">
                        <a:spcBef>
                          <a:spcPts val="0"/>
                        </a:spcBef>
                        <a:spcAft>
                          <a:spcPts val="0"/>
                        </a:spcAft>
                        <a:buClr>
                          <a:schemeClr val="dk1"/>
                        </a:buClr>
                        <a:buSzPts val="1100"/>
                        <a:buFont typeface="Arial"/>
                        <a:buNone/>
                      </a:pPr>
                      <a:r>
                        <a:rPr lang="en-US" sz="1000" b="1" i="0" u="none" strike="noStrike" cap="none" dirty="0" smtClean="0">
                          <a:solidFill>
                            <a:srgbClr val="000000"/>
                          </a:solidFill>
                          <a:latin typeface="Arial"/>
                          <a:ea typeface="Arial"/>
                          <a:cs typeface="Arial"/>
                          <a:sym typeface="Courier New"/>
                        </a:rPr>
                        <a:t>NLP models</a:t>
                      </a:r>
                      <a:endParaRPr sz="1000" b="1" i="0" u="none" strike="noStrike" cap="none" dirty="0">
                        <a:solidFill>
                          <a:srgbClr val="000000"/>
                        </a:solidFill>
                        <a:latin typeface="Arial"/>
                        <a:ea typeface="Arial"/>
                        <a:cs typeface="Arial"/>
                        <a:sym typeface="Courier New"/>
                      </a:endParaRPr>
                    </a:p>
                  </a:txBody>
                  <a:tcPr marL="63500" marR="63500" marT="63500" marB="63500"/>
                </a:tc>
                <a:tc>
                  <a:txBody>
                    <a:bodyPr/>
                    <a:lstStyle/>
                    <a:p>
                      <a:pPr marL="0" lvl="0" indent="0" algn="l" rtl="0">
                        <a:spcBef>
                          <a:spcPts val="0"/>
                        </a:spcBef>
                        <a:spcAft>
                          <a:spcPts val="0"/>
                        </a:spcAft>
                        <a:buNone/>
                      </a:pPr>
                      <a:r>
                        <a:rPr lang="en-US" sz="1000" b="1" dirty="0" smtClean="0"/>
                        <a:t>Cosine Similarity Scores</a:t>
                      </a:r>
                      <a:endParaRPr sz="1000" b="1"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all-MiniLM-L6-v2</a:t>
                      </a:r>
                      <a:r>
                        <a:rPr lang="en-US" sz="1000" dirty="0" smtClean="0">
                          <a:solidFill>
                            <a:srgbClr val="212121"/>
                          </a:solidFill>
                          <a:highlight>
                            <a:srgbClr val="FFFFFF"/>
                          </a:highlight>
                          <a:latin typeface="Courier New"/>
                          <a:ea typeface="Courier New"/>
                          <a:cs typeface="Courier New"/>
                          <a:sym typeface="Courier New"/>
                        </a:rPr>
                        <a:t>'</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0.232</a:t>
                      </a:r>
                      <a:endParaRPr sz="1000"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paraphrase-MiniLM-L6-v2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Clr>
                          <a:schemeClr val="dk1"/>
                        </a:buClr>
                        <a:buSzPts val="1100"/>
                        <a:buFont typeface="Arial"/>
                        <a:buNone/>
                      </a:pPr>
                      <a:r>
                        <a:rPr lang="en-US" sz="1000" dirty="0" smtClean="0">
                          <a:solidFill>
                            <a:srgbClr val="212121"/>
                          </a:solidFill>
                          <a:highlight>
                            <a:srgbClr val="FFFFFF"/>
                          </a:highlight>
                          <a:latin typeface="Courier New"/>
                          <a:ea typeface="Courier New"/>
                          <a:cs typeface="Courier New"/>
                          <a:sym typeface="Courier New"/>
                        </a:rPr>
                        <a:t>0.172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LaBSE</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0.326</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paraphrase-multilingual-MiniLM-L12-v2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0.109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bert</a:t>
                      </a:r>
                      <a:r>
                        <a:rPr lang="en-US" sz="1000" dirty="0" smtClean="0">
                          <a:solidFill>
                            <a:srgbClr val="212121"/>
                          </a:solidFill>
                          <a:highlight>
                            <a:srgbClr val="FFFFFF"/>
                          </a:highlight>
                          <a:latin typeface="Courier New"/>
                          <a:ea typeface="Courier New"/>
                          <a:cs typeface="Courier New"/>
                          <a:sym typeface="Courier New"/>
                        </a:rPr>
                        <a:t>-base-</a:t>
                      </a:r>
                      <a:r>
                        <a:rPr lang="en-US" sz="1000" dirty="0" err="1" smtClean="0">
                          <a:solidFill>
                            <a:srgbClr val="212121"/>
                          </a:solidFill>
                          <a:highlight>
                            <a:srgbClr val="FFFFFF"/>
                          </a:highlight>
                          <a:latin typeface="Courier New"/>
                          <a:ea typeface="Courier New"/>
                          <a:cs typeface="Courier New"/>
                          <a:sym typeface="Courier New"/>
                        </a:rPr>
                        <a:t>nli</a:t>
                      </a:r>
                      <a:r>
                        <a:rPr lang="en-US" sz="1000" dirty="0" smtClean="0">
                          <a:solidFill>
                            <a:srgbClr val="212121"/>
                          </a:solidFill>
                          <a:highlight>
                            <a:srgbClr val="FFFFFF"/>
                          </a:highlight>
                          <a:latin typeface="Courier New"/>
                          <a:ea typeface="Courier New"/>
                          <a:cs typeface="Courier New"/>
                          <a:sym typeface="Courier New"/>
                        </a:rPr>
                        <a:t>-mean-tokens</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-0.0237</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sbert_test_b</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0.134</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sbert_test_a</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-0.228</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bl>
          </a:graphicData>
        </a:graphic>
      </p:graphicFrame>
      <p:sp>
        <p:nvSpPr>
          <p:cNvPr id="475" name="Google Shape;475;g127ec51ef55_1_111"/>
          <p:cNvSpPr txBox="1"/>
          <p:nvPr/>
        </p:nvSpPr>
        <p:spPr>
          <a:xfrm>
            <a:off x="6465140" y="4233528"/>
            <a:ext cx="2678859" cy="569356"/>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500" b="1" dirty="0" smtClean="0">
                <a:solidFill>
                  <a:schemeClr val="accent2">
                    <a:lumMod val="75000"/>
                  </a:schemeClr>
                </a:solidFill>
                <a:highlight>
                  <a:srgbClr val="FFFFFF"/>
                </a:highlight>
                <a:latin typeface="Courier New"/>
                <a:ea typeface="Courier New"/>
                <a:cs typeface="Courier New"/>
                <a:sym typeface="Courier New"/>
              </a:rPr>
              <a:t>NOT congruous</a:t>
            </a:r>
            <a:endParaRPr sz="2900" b="1" dirty="0">
              <a:solidFill>
                <a:schemeClr val="accent2">
                  <a:lumMod val="75000"/>
                </a:schemeClr>
              </a:solidFill>
            </a:endParaRPr>
          </a:p>
        </p:txBody>
      </p:sp>
      <p:sp>
        <p:nvSpPr>
          <p:cNvPr id="476" name="Google Shape;476;g127ec51ef55_1_111"/>
          <p:cNvSpPr txBox="1"/>
          <p:nvPr/>
        </p:nvSpPr>
        <p:spPr>
          <a:xfrm>
            <a:off x="3127521" y="3694219"/>
            <a:ext cx="3309155" cy="553968"/>
          </a:xfrm>
          <a:prstGeom prst="rect">
            <a:avLst/>
          </a:prstGeom>
          <a:solidFill>
            <a:srgbClr val="D9D9D9"/>
          </a:solidFill>
          <a:ln>
            <a:noFill/>
          </a:ln>
        </p:spPr>
        <p:txBody>
          <a:bodyPr spcFirstLastPara="1" wrap="square" lIns="91425" tIns="91425" rIns="91425" bIns="91425" anchor="t" anchorCtr="0">
            <a:spAutoFit/>
          </a:bodyPr>
          <a:lstStyle/>
          <a:p>
            <a:pPr lvl="0"/>
            <a:r>
              <a:rPr lang="en-US" sz="1200" dirty="0">
                <a:solidFill>
                  <a:srgbClr val="212121"/>
                </a:solidFill>
                <a:highlight>
                  <a:srgbClr val="FFFFFF"/>
                </a:highlight>
                <a:latin typeface="Courier New"/>
                <a:ea typeface="Courier New"/>
                <a:cs typeface="Courier New"/>
                <a:sym typeface="Courier New"/>
              </a:rPr>
              <a:t>a dog standing on a white and silver plate on a metal surface</a:t>
            </a:r>
            <a:endParaRPr sz="1600" dirty="0"/>
          </a:p>
        </p:txBody>
      </p:sp>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Results</a:t>
            </a:r>
            <a:endParaRPr sz="100" dirty="0"/>
          </a:p>
        </p:txBody>
      </p:sp>
      <p:sp>
        <p:nvSpPr>
          <p:cNvPr id="20" name="Google Shape;296;p12"/>
          <p:cNvSpPr txBox="1"/>
          <p:nvPr/>
        </p:nvSpPr>
        <p:spPr>
          <a:xfrm>
            <a:off x="364231" y="893382"/>
            <a:ext cx="2492736" cy="369291"/>
          </a:xfrm>
          <a:prstGeom prst="rect">
            <a:avLst/>
          </a:prstGeom>
          <a:noFill/>
          <a:ln>
            <a:noFill/>
          </a:ln>
        </p:spPr>
        <p:txBody>
          <a:bodyPr spcFirstLastPara="1" wrap="square" lIns="91425" tIns="45700" rIns="91425" bIns="45700" anchor="t" anchorCtr="0">
            <a:spAutoFit/>
          </a:bodyPr>
          <a:lstStyle/>
          <a:p>
            <a:pPr lvl="0"/>
            <a:r>
              <a:rPr lang="en-US" dirty="0" smtClean="0">
                <a:solidFill>
                  <a:schemeClr val="dk1"/>
                </a:solidFill>
                <a:latin typeface="Calibri" panose="020F0502020204030204" pitchFamily="34" charset="0"/>
                <a:ea typeface="Calibri"/>
                <a:cs typeface="Calibri" panose="020F0502020204030204" pitchFamily="34" charset="0"/>
                <a:sym typeface="Calibri"/>
              </a:rPr>
              <a:t>Input Image: </a:t>
            </a:r>
            <a:r>
              <a:rPr lang="en-US" dirty="0" smtClean="0">
                <a:latin typeface="Calibri" panose="020F0502020204030204" pitchFamily="34" charset="0"/>
                <a:cs typeface="Calibri" panose="020F0502020204030204" pitchFamily="34" charset="0"/>
              </a:rPr>
              <a:t>image2.jpg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 name="Google Shape;296;p12"/>
          <p:cNvSpPr txBox="1"/>
          <p:nvPr/>
        </p:nvSpPr>
        <p:spPr>
          <a:xfrm>
            <a:off x="495336" y="5367688"/>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Input Text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Google Shape;296;p12"/>
          <p:cNvSpPr txBox="1"/>
          <p:nvPr/>
        </p:nvSpPr>
        <p:spPr>
          <a:xfrm>
            <a:off x="3621560" y="4248187"/>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Predicted Text from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3" name="Google Shape;296;p12"/>
          <p:cNvSpPr txBox="1"/>
          <p:nvPr/>
        </p:nvSpPr>
        <p:spPr>
          <a:xfrm>
            <a:off x="6649506" y="4778404"/>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PairUp output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Rectangle 5"/>
          <p:cNvSpPr/>
          <p:nvPr/>
        </p:nvSpPr>
        <p:spPr>
          <a:xfrm>
            <a:off x="3657600" y="5423618"/>
            <a:ext cx="5486400" cy="646331"/>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200" b="1" dirty="0" smtClean="0">
                <a:latin typeface="Arial" panose="020B0604020202020204" pitchFamily="34" charset="0"/>
              </a:rPr>
              <a:t>Analysis: </a:t>
            </a:r>
            <a:r>
              <a:rPr lang="en-US" sz="1200" dirty="0"/>
              <a:t>Since the input text is completely different to the image, the NLP models assign very low similarity scores and the final output of the </a:t>
            </a:r>
            <a:r>
              <a:rPr lang="en-US" sz="1200" dirty="0" err="1"/>
              <a:t>PiarUp</a:t>
            </a:r>
            <a:r>
              <a:rPr lang="en-US" sz="1200" dirty="0"/>
              <a:t> system correctly determines the image and text pairing as “incongruous”.</a:t>
            </a:r>
          </a:p>
        </p:txBody>
      </p:sp>
      <p:sp>
        <p:nvSpPr>
          <p:cNvPr id="7" name="Rectangle 6"/>
          <p:cNvSpPr/>
          <p:nvPr/>
        </p:nvSpPr>
        <p:spPr>
          <a:xfrm>
            <a:off x="5916706" y="288276"/>
            <a:ext cx="3227293" cy="461665"/>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r"/>
            <a:r>
              <a:rPr lang="en-US" sz="1200" b="1" dirty="0">
                <a:solidFill>
                  <a:schemeClr val="dk1"/>
                </a:solidFill>
                <a:latin typeface="Arial" panose="020B0604020202020204" pitchFamily="34" charset="0"/>
                <a:ea typeface="+mn-ea"/>
                <a:cs typeface="+mn-cs"/>
              </a:rPr>
              <a:t>Scenario:</a:t>
            </a:r>
            <a:r>
              <a:rPr lang="en-US" sz="1200" dirty="0">
                <a:solidFill>
                  <a:schemeClr val="dk1"/>
                </a:solidFill>
                <a:latin typeface="Arial" panose="020B0604020202020204" pitchFamily="34" charset="0"/>
                <a:ea typeface="+mn-ea"/>
                <a:cs typeface="+mn-cs"/>
              </a:rPr>
              <a:t> </a:t>
            </a:r>
            <a:r>
              <a:rPr lang="en-US" sz="1200" dirty="0"/>
              <a:t>Provide a text that is semantically different from the input image</a:t>
            </a:r>
            <a:endParaRPr lang="en-US" sz="1200" dirty="0">
              <a:solidFill>
                <a:schemeClr val="dk1"/>
              </a:solidFill>
              <a:latin typeface="Arial" panose="020B0604020202020204" pitchFamily="34" charset="0"/>
              <a:ea typeface="+mn-ea"/>
              <a:cs typeface="+mn-cs"/>
            </a:endParaRPr>
          </a:p>
        </p:txBody>
      </p:sp>
      <p:pic>
        <p:nvPicPr>
          <p:cNvPr id="8194" name="Picture 2" descr="https://lh3.googleusercontent.com/ITqnQl7JKvSqMbVL00qjcgt5iP4E5OXi04mGYMJNaPStY87HdLx5Y5C3_afYS99B0Iy9Gc53rMPP1EcnGoC_8nCoFCsE32iywqwz1gPgjDHpm7TXGJ5x_OfqsFuglfvJrQy-Vlt1W6FjUNmFS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41" y="1261605"/>
            <a:ext cx="245745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020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7ec51ef55_1_111"/>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g127ec51ef55_1_111"/>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g127ec51ef55_1_111"/>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Novel Text </a:t>
            </a:r>
            <a:r>
              <a:rPr lang="en-US" sz="3600" dirty="0" smtClean="0">
                <a:solidFill>
                  <a:schemeClr val="dk1"/>
                </a:solidFill>
                <a:latin typeface="Garamond"/>
                <a:ea typeface="Garamond"/>
                <a:cs typeface="Garamond"/>
                <a:sym typeface="Garamond"/>
              </a:rPr>
              <a:t>cases - 4</a:t>
            </a:r>
            <a:endParaRPr sz="3600" dirty="0">
              <a:solidFill>
                <a:schemeClr val="dk1"/>
              </a:solidFill>
              <a:latin typeface="Garamond"/>
              <a:ea typeface="Garamond"/>
              <a:cs typeface="Garamond"/>
              <a:sym typeface="Garamond"/>
            </a:endParaRPr>
          </a:p>
        </p:txBody>
      </p:sp>
      <p:pic>
        <p:nvPicPr>
          <p:cNvPr id="467" name="Google Shape;467;g127ec51ef55_1_111"/>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68" name="Google Shape;468;g127ec51ef55_1_1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72" name="Google Shape;472;g127ec51ef55_1_111"/>
          <p:cNvSpPr txBox="1"/>
          <p:nvPr/>
        </p:nvSpPr>
        <p:spPr>
          <a:xfrm>
            <a:off x="349566" y="4015553"/>
            <a:ext cx="2774170" cy="430857"/>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lvl="0"/>
            <a:r>
              <a:rPr lang="en-US" sz="1600" dirty="0">
                <a:solidFill>
                  <a:srgbClr val="212121"/>
                </a:solidFill>
                <a:highlight>
                  <a:srgbClr val="FFFFFF"/>
                </a:highlight>
                <a:latin typeface="Courier New"/>
                <a:ea typeface="Courier New"/>
                <a:cs typeface="Courier New"/>
                <a:sym typeface="Courier New"/>
              </a:rPr>
              <a:t>a full plate of food</a:t>
            </a:r>
            <a:endParaRPr sz="2000" dirty="0"/>
          </a:p>
        </p:txBody>
      </p:sp>
      <p:graphicFrame>
        <p:nvGraphicFramePr>
          <p:cNvPr id="474" name="Google Shape;474;g127ec51ef55_1_111"/>
          <p:cNvGraphicFramePr/>
          <p:nvPr>
            <p:extLst/>
          </p:nvPr>
        </p:nvGraphicFramePr>
        <p:xfrm>
          <a:off x="4047564" y="1237684"/>
          <a:ext cx="4944036" cy="2235200"/>
        </p:xfrm>
        <a:graphic>
          <a:graphicData uri="http://schemas.openxmlformats.org/drawingml/2006/table">
            <a:tbl>
              <a:tblPr bandRow="1">
                <a:noFill/>
              </a:tblPr>
              <a:tblGrid>
                <a:gridCol w="3200400"/>
                <a:gridCol w="1743636"/>
              </a:tblGrid>
              <a:tr h="0">
                <a:tc>
                  <a:txBody>
                    <a:bodyPr/>
                    <a:lstStyle/>
                    <a:p>
                      <a:pPr marL="0" lvl="0" indent="0" algn="l" rtl="0">
                        <a:spcBef>
                          <a:spcPts val="0"/>
                        </a:spcBef>
                        <a:spcAft>
                          <a:spcPts val="0"/>
                        </a:spcAft>
                        <a:buClr>
                          <a:schemeClr val="dk1"/>
                        </a:buClr>
                        <a:buSzPts val="1100"/>
                        <a:buFont typeface="Arial"/>
                        <a:buNone/>
                      </a:pPr>
                      <a:r>
                        <a:rPr lang="en-US" sz="1000" b="1" i="0" u="none" strike="noStrike" cap="none" dirty="0" smtClean="0">
                          <a:solidFill>
                            <a:srgbClr val="000000"/>
                          </a:solidFill>
                          <a:latin typeface="Arial"/>
                          <a:ea typeface="Arial"/>
                          <a:cs typeface="Arial"/>
                          <a:sym typeface="Courier New"/>
                        </a:rPr>
                        <a:t>NLP models</a:t>
                      </a:r>
                      <a:endParaRPr sz="1000" b="1" i="0" u="none" strike="noStrike" cap="none" dirty="0">
                        <a:solidFill>
                          <a:srgbClr val="000000"/>
                        </a:solidFill>
                        <a:latin typeface="Arial"/>
                        <a:ea typeface="Arial"/>
                        <a:cs typeface="Arial"/>
                        <a:sym typeface="Courier New"/>
                      </a:endParaRPr>
                    </a:p>
                  </a:txBody>
                  <a:tcPr marL="63500" marR="63500" marT="63500" marB="63500"/>
                </a:tc>
                <a:tc>
                  <a:txBody>
                    <a:bodyPr/>
                    <a:lstStyle/>
                    <a:p>
                      <a:pPr marL="0" lvl="0" indent="0" algn="l" rtl="0">
                        <a:spcBef>
                          <a:spcPts val="0"/>
                        </a:spcBef>
                        <a:spcAft>
                          <a:spcPts val="0"/>
                        </a:spcAft>
                        <a:buNone/>
                      </a:pPr>
                      <a:r>
                        <a:rPr lang="en-US" sz="1000" b="1" dirty="0" smtClean="0"/>
                        <a:t>Cosine Similarity Scores</a:t>
                      </a:r>
                      <a:endParaRPr sz="1000" b="1"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all-MiniLM-L6-v2</a:t>
                      </a:r>
                      <a:r>
                        <a:rPr lang="en-US" sz="1000" dirty="0" smtClean="0">
                          <a:solidFill>
                            <a:srgbClr val="212121"/>
                          </a:solidFill>
                          <a:highlight>
                            <a:srgbClr val="FFFFFF"/>
                          </a:highlight>
                          <a:latin typeface="Courier New"/>
                          <a:ea typeface="Courier New"/>
                          <a:cs typeface="Courier New"/>
                          <a:sym typeface="Courier New"/>
                        </a:rPr>
                        <a:t>'</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0.423</a:t>
                      </a:r>
                      <a:endParaRPr sz="1000"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paraphrase-MiniLM-L6-v2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Clr>
                          <a:schemeClr val="dk1"/>
                        </a:buClr>
                        <a:buSzPts val="1100"/>
                        <a:buFont typeface="Arial"/>
                        <a:buNone/>
                      </a:pPr>
                      <a:r>
                        <a:rPr lang="en-US" sz="1000" dirty="0" smtClean="0">
                          <a:solidFill>
                            <a:srgbClr val="212121"/>
                          </a:solidFill>
                          <a:highlight>
                            <a:srgbClr val="FFFFFF"/>
                          </a:highlight>
                          <a:latin typeface="Courier New"/>
                          <a:ea typeface="Courier New"/>
                          <a:cs typeface="Courier New"/>
                          <a:sym typeface="Courier New"/>
                        </a:rPr>
                        <a:t>0.384</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LaBSE</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0.502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paraphrase-multilingual-MiniLM-L12-v2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0.403</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bert</a:t>
                      </a:r>
                      <a:r>
                        <a:rPr lang="en-US" sz="1000" dirty="0" smtClean="0">
                          <a:solidFill>
                            <a:srgbClr val="212121"/>
                          </a:solidFill>
                          <a:highlight>
                            <a:srgbClr val="FFFFFF"/>
                          </a:highlight>
                          <a:latin typeface="Courier New"/>
                          <a:ea typeface="Courier New"/>
                          <a:cs typeface="Courier New"/>
                          <a:sym typeface="Courier New"/>
                        </a:rPr>
                        <a:t>-base-</a:t>
                      </a:r>
                      <a:r>
                        <a:rPr lang="en-US" sz="1000" dirty="0" err="1" smtClean="0">
                          <a:solidFill>
                            <a:srgbClr val="212121"/>
                          </a:solidFill>
                          <a:highlight>
                            <a:srgbClr val="FFFFFF"/>
                          </a:highlight>
                          <a:latin typeface="Courier New"/>
                          <a:ea typeface="Courier New"/>
                          <a:cs typeface="Courier New"/>
                          <a:sym typeface="Courier New"/>
                        </a:rPr>
                        <a:t>nli</a:t>
                      </a:r>
                      <a:r>
                        <a:rPr lang="en-US" sz="1000" dirty="0" smtClean="0">
                          <a:solidFill>
                            <a:srgbClr val="212121"/>
                          </a:solidFill>
                          <a:highlight>
                            <a:srgbClr val="FFFFFF"/>
                          </a:highlight>
                          <a:latin typeface="Courier New"/>
                          <a:ea typeface="Courier New"/>
                          <a:cs typeface="Courier New"/>
                          <a:sym typeface="Courier New"/>
                        </a:rPr>
                        <a:t>-mean-tokens</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0.653</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sbert_test_b</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0.632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sbert_test_a</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0.696</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bl>
          </a:graphicData>
        </a:graphic>
      </p:graphicFrame>
      <p:sp>
        <p:nvSpPr>
          <p:cNvPr id="476" name="Google Shape;476;g127ec51ef55_1_111"/>
          <p:cNvSpPr txBox="1"/>
          <p:nvPr/>
        </p:nvSpPr>
        <p:spPr>
          <a:xfrm>
            <a:off x="3490492" y="3637633"/>
            <a:ext cx="3309155" cy="553968"/>
          </a:xfrm>
          <a:prstGeom prst="rect">
            <a:avLst/>
          </a:prstGeom>
          <a:solidFill>
            <a:srgbClr val="D9D9D9"/>
          </a:solidFill>
          <a:ln>
            <a:noFill/>
          </a:ln>
        </p:spPr>
        <p:txBody>
          <a:bodyPr spcFirstLastPara="1" wrap="square" lIns="91425" tIns="91425" rIns="91425" bIns="91425" anchor="t" anchorCtr="0">
            <a:spAutoFit/>
          </a:bodyPr>
          <a:lstStyle/>
          <a:p>
            <a:pPr lvl="0"/>
            <a:r>
              <a:rPr lang="en-US" sz="1200" dirty="0">
                <a:solidFill>
                  <a:srgbClr val="212121"/>
                </a:solidFill>
                <a:highlight>
                  <a:srgbClr val="FFFFFF"/>
                </a:highlight>
                <a:latin typeface="Courier New"/>
                <a:ea typeface="Courier New"/>
                <a:cs typeface="Courier New"/>
                <a:sym typeface="Courier New"/>
              </a:rPr>
              <a:t>a pile of different vegetables on top of a wooden table.</a:t>
            </a:r>
            <a:endParaRPr sz="1600" dirty="0"/>
          </a:p>
        </p:txBody>
      </p:sp>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Results</a:t>
            </a:r>
            <a:endParaRPr sz="100" dirty="0"/>
          </a:p>
        </p:txBody>
      </p:sp>
      <p:sp>
        <p:nvSpPr>
          <p:cNvPr id="20" name="Google Shape;296;p12"/>
          <p:cNvSpPr txBox="1"/>
          <p:nvPr/>
        </p:nvSpPr>
        <p:spPr>
          <a:xfrm>
            <a:off x="885651" y="885038"/>
            <a:ext cx="1371796" cy="369291"/>
          </a:xfrm>
          <a:prstGeom prst="rect">
            <a:avLst/>
          </a:prstGeom>
          <a:noFill/>
          <a:ln>
            <a:noFill/>
          </a:ln>
        </p:spPr>
        <p:txBody>
          <a:bodyPr spcFirstLastPara="1" wrap="square" lIns="91425" tIns="45700" rIns="91425" bIns="45700" anchor="t" anchorCtr="0">
            <a:spAutoFit/>
          </a:bodyPr>
          <a:lstStyle/>
          <a:p>
            <a:pPr lvl="0"/>
            <a:r>
              <a:rPr lang="en-US" dirty="0" smtClean="0">
                <a:solidFill>
                  <a:schemeClr val="dk1"/>
                </a:solidFill>
                <a:latin typeface="Calibri" panose="020F0502020204030204" pitchFamily="34" charset="0"/>
                <a:ea typeface="Calibri"/>
                <a:cs typeface="Calibri" panose="020F0502020204030204" pitchFamily="34" charset="0"/>
                <a:sym typeface="Calibri"/>
              </a:rPr>
              <a:t>Input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 name="Google Shape;296;p12"/>
          <p:cNvSpPr txBox="1"/>
          <p:nvPr/>
        </p:nvSpPr>
        <p:spPr>
          <a:xfrm>
            <a:off x="510319" y="4414718"/>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Input Text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Google Shape;296;p12"/>
          <p:cNvSpPr txBox="1"/>
          <p:nvPr/>
        </p:nvSpPr>
        <p:spPr>
          <a:xfrm>
            <a:off x="3620970" y="4199295"/>
            <a:ext cx="3048198" cy="369291"/>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Predicted Text from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3" name="Google Shape;296;p12"/>
          <p:cNvSpPr txBox="1"/>
          <p:nvPr/>
        </p:nvSpPr>
        <p:spPr>
          <a:xfrm>
            <a:off x="6884957" y="4500339"/>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PairUp output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Rectangle 5"/>
          <p:cNvSpPr/>
          <p:nvPr/>
        </p:nvSpPr>
        <p:spPr>
          <a:xfrm>
            <a:off x="3657600" y="5116789"/>
            <a:ext cx="5486400" cy="938719"/>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100" b="1" dirty="0" smtClean="0">
                <a:latin typeface="Arial" panose="020B0604020202020204" pitchFamily="34" charset="0"/>
              </a:rPr>
              <a:t>Analysis: </a:t>
            </a:r>
            <a:r>
              <a:rPr lang="en-US" sz="1100" dirty="0"/>
              <a:t>The generated caption captures some level of detail with respect to identifying that there are vegetables and it's on a table but it does not identify them as carrots. But even if we provide the input text as a generic plate of food, which is semantically similar to vegetables, the </a:t>
            </a:r>
            <a:r>
              <a:rPr lang="en-US" sz="1100" dirty="0" smtClean="0"/>
              <a:t>PairUp </a:t>
            </a:r>
            <a:r>
              <a:rPr lang="en-US" sz="1100" dirty="0"/>
              <a:t>system determines the pair as congruous.</a:t>
            </a:r>
          </a:p>
        </p:txBody>
      </p:sp>
      <p:pic>
        <p:nvPicPr>
          <p:cNvPr id="9222" name="Picture 6" descr="https://lh6.googleusercontent.com/vHP1rcycmMit0boc_nxlHQfX1boDRwdx-5sKH0OvoYmBoOtgBjz0GhMhAyiytzmwHHM7NqjwBa4vJl-FLHSA5cka8NyaSFlGzFj4gDUudGdVaG4dMTxBxRjgjrMmaP2lBSzGitFlBBrT7NCqG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059" y="1254329"/>
            <a:ext cx="3243366" cy="2436195"/>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475;g127ec51ef55_1_111"/>
          <p:cNvSpPr txBox="1"/>
          <p:nvPr/>
        </p:nvSpPr>
        <p:spPr>
          <a:xfrm>
            <a:off x="7020428" y="3914617"/>
            <a:ext cx="1986988" cy="569356"/>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500" b="1" dirty="0">
                <a:solidFill>
                  <a:srgbClr val="38761D"/>
                </a:solidFill>
                <a:highlight>
                  <a:srgbClr val="FFFFFF"/>
                </a:highlight>
                <a:latin typeface="Courier New"/>
                <a:ea typeface="Courier New"/>
                <a:cs typeface="Courier New"/>
                <a:sym typeface="Courier New"/>
              </a:rPr>
              <a:t>congruous</a:t>
            </a:r>
            <a:endParaRPr sz="2900" b="1" dirty="0">
              <a:solidFill>
                <a:srgbClr val="38761D"/>
              </a:solidFill>
            </a:endParaRPr>
          </a:p>
        </p:txBody>
      </p:sp>
    </p:spTree>
    <p:extLst>
      <p:ext uri="{BB962C8B-B14F-4D97-AF65-F5344CB8AC3E}">
        <p14:creationId xmlns:p14="http://schemas.microsoft.com/office/powerpoint/2010/main" val="21527474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127ec51ef55_1_111"/>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g127ec51ef55_1_111"/>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g127ec51ef55_1_111"/>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Novel Text </a:t>
            </a:r>
            <a:r>
              <a:rPr lang="en-US" sz="3600" dirty="0" smtClean="0">
                <a:solidFill>
                  <a:schemeClr val="dk1"/>
                </a:solidFill>
                <a:latin typeface="Garamond"/>
                <a:ea typeface="Garamond"/>
                <a:cs typeface="Garamond"/>
                <a:sym typeface="Garamond"/>
              </a:rPr>
              <a:t>cases - 5</a:t>
            </a:r>
            <a:endParaRPr sz="3600" dirty="0">
              <a:solidFill>
                <a:schemeClr val="dk1"/>
              </a:solidFill>
              <a:latin typeface="Garamond"/>
              <a:ea typeface="Garamond"/>
              <a:cs typeface="Garamond"/>
              <a:sym typeface="Garamond"/>
            </a:endParaRPr>
          </a:p>
        </p:txBody>
      </p:sp>
      <p:pic>
        <p:nvPicPr>
          <p:cNvPr id="467" name="Google Shape;467;g127ec51ef55_1_111"/>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468" name="Google Shape;468;g127ec51ef55_1_111"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472" name="Google Shape;472;g127ec51ef55_1_111"/>
          <p:cNvSpPr txBox="1"/>
          <p:nvPr/>
        </p:nvSpPr>
        <p:spPr>
          <a:xfrm>
            <a:off x="134155" y="4397909"/>
            <a:ext cx="3334872" cy="67707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lvl="0"/>
            <a:r>
              <a:rPr lang="en-US" sz="1600" dirty="0">
                <a:solidFill>
                  <a:srgbClr val="212121"/>
                </a:solidFill>
                <a:highlight>
                  <a:srgbClr val="FFFFFF"/>
                </a:highlight>
                <a:latin typeface="Courier New"/>
                <a:ea typeface="Courier New"/>
                <a:cs typeface="Courier New"/>
                <a:sym typeface="Courier New"/>
              </a:rPr>
              <a:t>a man is putting a luggage on a girl's head</a:t>
            </a:r>
            <a:endParaRPr sz="2000" dirty="0"/>
          </a:p>
        </p:txBody>
      </p:sp>
      <p:graphicFrame>
        <p:nvGraphicFramePr>
          <p:cNvPr id="474" name="Google Shape;474;g127ec51ef55_1_111"/>
          <p:cNvGraphicFramePr/>
          <p:nvPr>
            <p:extLst/>
          </p:nvPr>
        </p:nvGraphicFramePr>
        <p:xfrm>
          <a:off x="4047564" y="1237684"/>
          <a:ext cx="4944036" cy="2235200"/>
        </p:xfrm>
        <a:graphic>
          <a:graphicData uri="http://schemas.openxmlformats.org/drawingml/2006/table">
            <a:tbl>
              <a:tblPr bandRow="1">
                <a:noFill/>
              </a:tblPr>
              <a:tblGrid>
                <a:gridCol w="3200400"/>
                <a:gridCol w="1743636"/>
              </a:tblGrid>
              <a:tr h="0">
                <a:tc>
                  <a:txBody>
                    <a:bodyPr/>
                    <a:lstStyle/>
                    <a:p>
                      <a:pPr marL="0" lvl="0" indent="0" algn="l" rtl="0">
                        <a:spcBef>
                          <a:spcPts val="0"/>
                        </a:spcBef>
                        <a:spcAft>
                          <a:spcPts val="0"/>
                        </a:spcAft>
                        <a:buClr>
                          <a:schemeClr val="dk1"/>
                        </a:buClr>
                        <a:buSzPts val="1100"/>
                        <a:buFont typeface="Arial"/>
                        <a:buNone/>
                      </a:pPr>
                      <a:r>
                        <a:rPr lang="en-US" sz="1000" b="1" i="0" u="none" strike="noStrike" cap="none" dirty="0" smtClean="0">
                          <a:solidFill>
                            <a:srgbClr val="000000"/>
                          </a:solidFill>
                          <a:latin typeface="Arial"/>
                          <a:ea typeface="Arial"/>
                          <a:cs typeface="Arial"/>
                          <a:sym typeface="Courier New"/>
                        </a:rPr>
                        <a:t>NLP models</a:t>
                      </a:r>
                      <a:endParaRPr sz="1000" b="1" i="0" u="none" strike="noStrike" cap="none" dirty="0">
                        <a:solidFill>
                          <a:srgbClr val="000000"/>
                        </a:solidFill>
                        <a:latin typeface="Arial"/>
                        <a:ea typeface="Arial"/>
                        <a:cs typeface="Arial"/>
                        <a:sym typeface="Courier New"/>
                      </a:endParaRPr>
                    </a:p>
                  </a:txBody>
                  <a:tcPr marL="63500" marR="63500" marT="63500" marB="63500"/>
                </a:tc>
                <a:tc>
                  <a:txBody>
                    <a:bodyPr/>
                    <a:lstStyle/>
                    <a:p>
                      <a:pPr marL="0" lvl="0" indent="0" algn="l" rtl="0">
                        <a:spcBef>
                          <a:spcPts val="0"/>
                        </a:spcBef>
                        <a:spcAft>
                          <a:spcPts val="0"/>
                        </a:spcAft>
                        <a:buNone/>
                      </a:pPr>
                      <a:r>
                        <a:rPr lang="en-US" sz="1000" b="1" dirty="0" smtClean="0"/>
                        <a:t>Cosine Similarity Scores</a:t>
                      </a:r>
                      <a:endParaRPr sz="1000" b="1"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all-MiniLM-L6-v2</a:t>
                      </a:r>
                      <a:r>
                        <a:rPr lang="en-US" sz="1000" dirty="0" smtClean="0">
                          <a:solidFill>
                            <a:srgbClr val="212121"/>
                          </a:solidFill>
                          <a:highlight>
                            <a:srgbClr val="FFFFFF"/>
                          </a:highlight>
                          <a:latin typeface="Courier New"/>
                          <a:ea typeface="Courier New"/>
                          <a:cs typeface="Courier New"/>
                          <a:sym typeface="Courier New"/>
                        </a:rPr>
                        <a:t>'</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0.168</a:t>
                      </a:r>
                      <a:endParaRPr sz="1000" dirty="0"/>
                    </a:p>
                  </a:txBody>
                  <a:tcPr marL="63500" marR="63500" marT="63500" marB="63500"/>
                </a:tc>
              </a:tr>
              <a:tr h="0">
                <a:tc>
                  <a:txBody>
                    <a:bodyPr/>
                    <a:lstStyle/>
                    <a:p>
                      <a:pPr marL="0" lvl="0" indent="0" algn="l" rtl="0">
                        <a:spcBef>
                          <a:spcPts val="0"/>
                        </a:spcBef>
                        <a:spcAft>
                          <a:spcPts val="0"/>
                        </a:spcAft>
                        <a:buClr>
                          <a:schemeClr val="dk1"/>
                        </a:buClr>
                        <a:buSzPts val="1100"/>
                        <a:buFont typeface="Arial"/>
                        <a:buNone/>
                      </a:pPr>
                      <a:r>
                        <a:rPr lang="en-US" sz="1000" dirty="0">
                          <a:solidFill>
                            <a:srgbClr val="212121"/>
                          </a:solidFill>
                          <a:highlight>
                            <a:srgbClr val="FFFFFF"/>
                          </a:highlight>
                          <a:latin typeface="Courier New"/>
                          <a:ea typeface="Courier New"/>
                          <a:cs typeface="Courier New"/>
                          <a:sym typeface="Courier New"/>
                        </a:rPr>
                        <a:t>paraphrase-MiniLM-L6-v2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Clr>
                          <a:schemeClr val="dk1"/>
                        </a:buClr>
                        <a:buSzPts val="1100"/>
                        <a:buFont typeface="Arial"/>
                        <a:buNone/>
                      </a:pPr>
                      <a:r>
                        <a:rPr lang="en-US" sz="1000" dirty="0" smtClean="0">
                          <a:solidFill>
                            <a:srgbClr val="212121"/>
                          </a:solidFill>
                          <a:highlight>
                            <a:srgbClr val="FFFFFF"/>
                          </a:highlight>
                          <a:latin typeface="Courier New"/>
                          <a:ea typeface="Courier New"/>
                          <a:cs typeface="Courier New"/>
                          <a:sym typeface="Courier New"/>
                        </a:rPr>
                        <a:t>0.419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LaBSE</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0.295</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paraphrase-multilingual-MiniLM-L12-v2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0.273</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bert</a:t>
                      </a:r>
                      <a:r>
                        <a:rPr lang="en-US" sz="1000" dirty="0" smtClean="0">
                          <a:solidFill>
                            <a:srgbClr val="212121"/>
                          </a:solidFill>
                          <a:highlight>
                            <a:srgbClr val="FFFFFF"/>
                          </a:highlight>
                          <a:latin typeface="Courier New"/>
                          <a:ea typeface="Courier New"/>
                          <a:cs typeface="Courier New"/>
                          <a:sym typeface="Courier New"/>
                        </a:rPr>
                        <a:t>-base-</a:t>
                      </a:r>
                      <a:r>
                        <a:rPr lang="en-US" sz="1000" dirty="0" err="1" smtClean="0">
                          <a:solidFill>
                            <a:srgbClr val="212121"/>
                          </a:solidFill>
                          <a:highlight>
                            <a:srgbClr val="FFFFFF"/>
                          </a:highlight>
                          <a:latin typeface="Courier New"/>
                          <a:ea typeface="Courier New"/>
                          <a:cs typeface="Courier New"/>
                          <a:sym typeface="Courier New"/>
                        </a:rPr>
                        <a:t>nli</a:t>
                      </a:r>
                      <a:r>
                        <a:rPr lang="en-US" sz="1000" dirty="0" smtClean="0">
                          <a:solidFill>
                            <a:srgbClr val="212121"/>
                          </a:solidFill>
                          <a:highlight>
                            <a:srgbClr val="FFFFFF"/>
                          </a:highlight>
                          <a:latin typeface="Courier New"/>
                          <a:ea typeface="Courier New"/>
                          <a:cs typeface="Courier New"/>
                          <a:sym typeface="Courier New"/>
                        </a:rPr>
                        <a:t>-mean-tokens</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0.429</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sbert_test_b</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0.320</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r h="0">
                <a:tc>
                  <a:txBody>
                    <a:bodyPr/>
                    <a:lstStyle/>
                    <a:p>
                      <a:pPr marL="0" lvl="0" indent="0" algn="l" rtl="0">
                        <a:spcBef>
                          <a:spcPts val="0"/>
                        </a:spcBef>
                        <a:spcAft>
                          <a:spcPts val="0"/>
                        </a:spcAft>
                        <a:buNone/>
                      </a:pPr>
                      <a:r>
                        <a:rPr lang="en-US" sz="1000" dirty="0" err="1" smtClean="0">
                          <a:solidFill>
                            <a:srgbClr val="212121"/>
                          </a:solidFill>
                          <a:highlight>
                            <a:srgbClr val="FFFFFF"/>
                          </a:highlight>
                          <a:latin typeface="Courier New"/>
                          <a:ea typeface="Courier New"/>
                          <a:cs typeface="Courier New"/>
                          <a:sym typeface="Courier New"/>
                        </a:rPr>
                        <a:t>sbert_test_a</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c>
                  <a:txBody>
                    <a:bodyPr/>
                    <a:lstStyle/>
                    <a:p>
                      <a:pPr marL="0" lvl="0" indent="0" algn="l" rtl="0">
                        <a:spcBef>
                          <a:spcPts val="0"/>
                        </a:spcBef>
                        <a:spcAft>
                          <a:spcPts val="0"/>
                        </a:spcAft>
                        <a:buNone/>
                      </a:pPr>
                      <a:r>
                        <a:rPr lang="en-US" sz="1000" dirty="0" smtClean="0">
                          <a:solidFill>
                            <a:srgbClr val="212121"/>
                          </a:solidFill>
                          <a:highlight>
                            <a:srgbClr val="FFFFFF"/>
                          </a:highlight>
                          <a:latin typeface="Courier New"/>
                          <a:ea typeface="Courier New"/>
                          <a:cs typeface="Courier New"/>
                          <a:sym typeface="Courier New"/>
                        </a:rPr>
                        <a:t>0.282</a:t>
                      </a:r>
                      <a:endParaRPr sz="1000" dirty="0">
                        <a:solidFill>
                          <a:srgbClr val="212121"/>
                        </a:solidFill>
                        <a:highlight>
                          <a:srgbClr val="FFFFFF"/>
                        </a:highlight>
                        <a:latin typeface="Courier New"/>
                        <a:ea typeface="Courier New"/>
                        <a:cs typeface="Courier New"/>
                        <a:sym typeface="Courier New"/>
                      </a:endParaRPr>
                    </a:p>
                  </a:txBody>
                  <a:tcPr marL="63500" marR="63500" marT="63500" marB="63500"/>
                </a:tc>
              </a:tr>
            </a:tbl>
          </a:graphicData>
        </a:graphic>
      </p:graphicFrame>
      <p:sp>
        <p:nvSpPr>
          <p:cNvPr id="475" name="Google Shape;475;g127ec51ef55_1_111"/>
          <p:cNvSpPr txBox="1"/>
          <p:nvPr/>
        </p:nvSpPr>
        <p:spPr>
          <a:xfrm>
            <a:off x="6432970" y="3872199"/>
            <a:ext cx="2678859" cy="569356"/>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US" sz="2500" b="1" dirty="0" smtClean="0">
                <a:solidFill>
                  <a:schemeClr val="accent2">
                    <a:lumMod val="75000"/>
                  </a:schemeClr>
                </a:solidFill>
                <a:highlight>
                  <a:srgbClr val="FFFFFF"/>
                </a:highlight>
                <a:latin typeface="Courier New"/>
                <a:ea typeface="Courier New"/>
                <a:cs typeface="Courier New"/>
                <a:sym typeface="Courier New"/>
              </a:rPr>
              <a:t>NOT congruous</a:t>
            </a:r>
            <a:endParaRPr sz="2900" b="1" dirty="0">
              <a:solidFill>
                <a:schemeClr val="accent2">
                  <a:lumMod val="75000"/>
                </a:schemeClr>
              </a:solidFill>
            </a:endParaRPr>
          </a:p>
        </p:txBody>
      </p:sp>
      <p:sp>
        <p:nvSpPr>
          <p:cNvPr id="476" name="Google Shape;476;g127ec51ef55_1_111"/>
          <p:cNvSpPr txBox="1"/>
          <p:nvPr/>
        </p:nvSpPr>
        <p:spPr>
          <a:xfrm>
            <a:off x="2876282" y="3639420"/>
            <a:ext cx="3475705" cy="553968"/>
          </a:xfrm>
          <a:prstGeom prst="rect">
            <a:avLst/>
          </a:prstGeom>
          <a:solidFill>
            <a:srgbClr val="D9D9D9"/>
          </a:solidFill>
          <a:ln>
            <a:noFill/>
          </a:ln>
        </p:spPr>
        <p:txBody>
          <a:bodyPr spcFirstLastPara="1" wrap="square" lIns="91425" tIns="91425" rIns="91425" bIns="91425" anchor="t" anchorCtr="0">
            <a:spAutoFit/>
          </a:bodyPr>
          <a:lstStyle/>
          <a:p>
            <a:pPr lvl="0"/>
            <a:r>
              <a:rPr lang="en-US" sz="1200" dirty="0">
                <a:solidFill>
                  <a:srgbClr val="212121"/>
                </a:solidFill>
                <a:highlight>
                  <a:srgbClr val="FFFFFF"/>
                </a:highlight>
                <a:latin typeface="Courier New"/>
                <a:ea typeface="Courier New"/>
                <a:cs typeface="Courier New"/>
                <a:sym typeface="Courier New"/>
              </a:rPr>
              <a:t>[UNK] is helping banana hand out on their head.</a:t>
            </a:r>
            <a:endParaRPr sz="1600" dirty="0"/>
          </a:p>
        </p:txBody>
      </p:sp>
      <p:sp>
        <p:nvSpPr>
          <p:cNvPr id="16" name="Google Shape;390;p19"/>
          <p:cNvSpPr/>
          <p:nvPr/>
        </p:nvSpPr>
        <p:spPr>
          <a:xfrm>
            <a:off x="2644050" y="6138550"/>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Results</a:t>
            </a:r>
            <a:endParaRPr sz="100" dirty="0"/>
          </a:p>
        </p:txBody>
      </p:sp>
      <p:sp>
        <p:nvSpPr>
          <p:cNvPr id="20" name="Google Shape;296;p12"/>
          <p:cNvSpPr txBox="1"/>
          <p:nvPr/>
        </p:nvSpPr>
        <p:spPr>
          <a:xfrm>
            <a:off x="555264" y="911676"/>
            <a:ext cx="2645136" cy="369291"/>
          </a:xfrm>
          <a:prstGeom prst="rect">
            <a:avLst/>
          </a:prstGeom>
          <a:noFill/>
          <a:ln>
            <a:noFill/>
          </a:ln>
        </p:spPr>
        <p:txBody>
          <a:bodyPr spcFirstLastPara="1" wrap="square" lIns="91425" tIns="45700" rIns="91425" bIns="45700" anchor="t" anchorCtr="0">
            <a:spAutoFit/>
          </a:bodyPr>
          <a:lstStyle/>
          <a:p>
            <a:pPr lvl="0"/>
            <a:r>
              <a:rPr lang="en-US" dirty="0" smtClean="0">
                <a:solidFill>
                  <a:schemeClr val="dk1"/>
                </a:solidFill>
                <a:latin typeface="Calibri" panose="020F0502020204030204" pitchFamily="34" charset="0"/>
                <a:ea typeface="Calibri"/>
                <a:cs typeface="Calibri" panose="020F0502020204030204" pitchFamily="34" charset="0"/>
                <a:sym typeface="Calibri"/>
              </a:rPr>
              <a:t>Input Image: </a:t>
            </a:r>
            <a:r>
              <a:rPr lang="en-US" dirty="0" smtClean="0">
                <a:latin typeface="Calibri" panose="020F0502020204030204" pitchFamily="34" charset="0"/>
                <a:cs typeface="Calibri" panose="020F0502020204030204" pitchFamily="34" charset="0"/>
              </a:rPr>
              <a:t>image3.jpg</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1" name="Google Shape;296;p12"/>
          <p:cNvSpPr txBox="1"/>
          <p:nvPr/>
        </p:nvSpPr>
        <p:spPr>
          <a:xfrm>
            <a:off x="503346" y="5017134"/>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Input Text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2" name="Google Shape;296;p12"/>
          <p:cNvSpPr txBox="1"/>
          <p:nvPr/>
        </p:nvSpPr>
        <p:spPr>
          <a:xfrm>
            <a:off x="3222610" y="4112032"/>
            <a:ext cx="2783048" cy="369291"/>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Predicted Text from Image</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23" name="Google Shape;296;p12"/>
          <p:cNvSpPr txBox="1"/>
          <p:nvPr/>
        </p:nvSpPr>
        <p:spPr>
          <a:xfrm>
            <a:off x="6649506" y="4778404"/>
            <a:ext cx="2122459" cy="307736"/>
          </a:xfrm>
          <a:prstGeom prst="rect">
            <a:avLst/>
          </a:prstGeom>
          <a:noFill/>
          <a:ln>
            <a:noFill/>
          </a:ln>
        </p:spPr>
        <p:txBody>
          <a:bodyPr spcFirstLastPara="1" wrap="square" lIns="91425" tIns="45700" rIns="91425" bIns="45700" anchor="t" anchorCtr="0">
            <a:spAutoFit/>
          </a:bodyPr>
          <a:lstStyle/>
          <a:p>
            <a:pPr lvl="0" algn="ctr"/>
            <a:r>
              <a:rPr lang="en-US" dirty="0" smtClean="0">
                <a:solidFill>
                  <a:schemeClr val="dk1"/>
                </a:solidFill>
                <a:latin typeface="Calibri" panose="020F0502020204030204" pitchFamily="34" charset="0"/>
                <a:ea typeface="Calibri"/>
                <a:cs typeface="Calibri" panose="020F0502020204030204" pitchFamily="34" charset="0"/>
                <a:sym typeface="Calibri"/>
              </a:rPr>
              <a:t>PairUp output</a:t>
            </a:r>
            <a:endParaRPr dirty="0">
              <a:solidFill>
                <a:schemeClr val="dk1"/>
              </a:solidFill>
              <a:latin typeface="Calibri" panose="020F0502020204030204" pitchFamily="34" charset="0"/>
              <a:ea typeface="Calibri"/>
              <a:cs typeface="Calibri" panose="020F0502020204030204" pitchFamily="34" charset="0"/>
              <a:sym typeface="Calibri"/>
            </a:endParaRPr>
          </a:p>
        </p:txBody>
      </p:sp>
      <p:sp>
        <p:nvSpPr>
          <p:cNvPr id="6" name="Rectangle 5"/>
          <p:cNvSpPr/>
          <p:nvPr/>
        </p:nvSpPr>
        <p:spPr>
          <a:xfrm>
            <a:off x="3666565" y="4610809"/>
            <a:ext cx="5486400" cy="1446550"/>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r>
              <a:rPr lang="en-US" sz="1100" b="1" dirty="0" smtClean="0">
                <a:latin typeface="Arial" panose="020B0604020202020204" pitchFamily="34" charset="0"/>
              </a:rPr>
              <a:t>Analysis: </a:t>
            </a:r>
            <a:r>
              <a:rPr lang="en-US" sz="1100" dirty="0"/>
              <a:t>The predicted caption generates incorrect results. We see the presence of [UNK] tokens. Now, this may be due to the fact that the input image is too difficult for the captioning model to predict the correct text. The input image suffers from occlusion since the hand of the man hides the face of the girl. Even though we provide a good description of the image, the system still flags it as incongruous. This behavior exposes the current limitation of our model that even though the downstream text is correct, if the predicted caption is incorrect, the overall system fails and generates incorrect results.</a:t>
            </a:r>
          </a:p>
        </p:txBody>
      </p:sp>
      <p:sp>
        <p:nvSpPr>
          <p:cNvPr id="7" name="Rectangle 6"/>
          <p:cNvSpPr/>
          <p:nvPr/>
        </p:nvSpPr>
        <p:spPr>
          <a:xfrm>
            <a:off x="5916707" y="215914"/>
            <a:ext cx="3227293" cy="646331"/>
          </a:xfrm>
          <a:prstGeom prst="rect">
            <a:avLst/>
          </a:prstGeom>
          <a:ln w="3175"/>
        </p:spPr>
        <p:style>
          <a:lnRef idx="2">
            <a:schemeClr val="dk1"/>
          </a:lnRef>
          <a:fillRef idx="1">
            <a:schemeClr val="lt1"/>
          </a:fillRef>
          <a:effectRef idx="0">
            <a:schemeClr val="dk1"/>
          </a:effectRef>
          <a:fontRef idx="minor">
            <a:schemeClr val="dk1"/>
          </a:fontRef>
        </p:style>
        <p:txBody>
          <a:bodyPr wrap="square">
            <a:spAutoFit/>
          </a:bodyPr>
          <a:lstStyle/>
          <a:p>
            <a:pPr algn="r"/>
            <a:r>
              <a:rPr lang="en-US" sz="1200" b="1" dirty="0">
                <a:solidFill>
                  <a:schemeClr val="dk1"/>
                </a:solidFill>
                <a:latin typeface="Arial" panose="020B0604020202020204" pitchFamily="34" charset="0"/>
                <a:ea typeface="+mn-ea"/>
                <a:cs typeface="+mn-cs"/>
              </a:rPr>
              <a:t>Scenario:</a:t>
            </a:r>
            <a:r>
              <a:rPr lang="en-US" sz="1200" dirty="0">
                <a:solidFill>
                  <a:schemeClr val="dk1"/>
                </a:solidFill>
                <a:latin typeface="Arial" panose="020B0604020202020204" pitchFamily="34" charset="0"/>
                <a:ea typeface="+mn-ea"/>
                <a:cs typeface="+mn-cs"/>
              </a:rPr>
              <a:t> </a:t>
            </a:r>
            <a:r>
              <a:rPr lang="en-US" sz="1200" dirty="0"/>
              <a:t>Provide an input image that is suffering from occlusion i.e. the subject is getting hidden by something</a:t>
            </a:r>
            <a:endParaRPr lang="en-US" sz="1200" dirty="0">
              <a:solidFill>
                <a:schemeClr val="dk1"/>
              </a:solidFill>
              <a:latin typeface="Arial" panose="020B0604020202020204" pitchFamily="34" charset="0"/>
              <a:ea typeface="+mn-ea"/>
              <a:cs typeface="+mn-cs"/>
            </a:endParaRPr>
          </a:p>
        </p:txBody>
      </p:sp>
      <p:pic>
        <p:nvPicPr>
          <p:cNvPr id="9218" name="Picture 2" descr="https://lh4.googleusercontent.com/YZDQQCHCecwDZD0J-qutPprcH0CE7N4HEtWe8t2TZqokqW6h0J-46Lh6SkNYGZqml64WmOmep_fSYG23Z8Q2TD0wGu7E9Bw4E5ZGHXWuuytU-1F4KPzf7uVMAx4g44gwGePbyAvdfNh9nYuNY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521" y="1237657"/>
            <a:ext cx="3576268" cy="2360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6764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4"/>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4"/>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4"/>
          <p:cNvSpPr txBox="1"/>
          <p:nvPr/>
        </p:nvSpPr>
        <p:spPr>
          <a:xfrm>
            <a:off x="378372" y="145142"/>
            <a:ext cx="822960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chemeClr val="dk1"/>
                </a:solidFill>
                <a:latin typeface="Garamond"/>
                <a:ea typeface="Garamond"/>
                <a:cs typeface="Garamond"/>
                <a:sym typeface="Garamond"/>
              </a:rPr>
              <a:t>What is a PairUp system?</a:t>
            </a:r>
            <a:endParaRPr sz="4800" dirty="0">
              <a:solidFill>
                <a:schemeClr val="dk1"/>
              </a:solidFill>
              <a:latin typeface="Garamond"/>
              <a:ea typeface="Garamond"/>
              <a:cs typeface="Garamond"/>
              <a:sym typeface="Garamond"/>
            </a:endParaRPr>
          </a:p>
        </p:txBody>
      </p:sp>
      <p:pic>
        <p:nvPicPr>
          <p:cNvPr id="127" name="Google Shape;127;p4"/>
          <p:cNvPicPr preferRelativeResize="0"/>
          <p:nvPr/>
        </p:nvPicPr>
        <p:blipFill rotWithShape="1">
          <a:blip r:embed="rId3">
            <a:alphaModFix/>
          </a:blip>
          <a:srcRect/>
          <a:stretch/>
        </p:blipFill>
        <p:spPr>
          <a:xfrm>
            <a:off x="152400" y="6199656"/>
            <a:ext cx="1981200" cy="535898"/>
          </a:xfrm>
          <a:prstGeom prst="rect">
            <a:avLst/>
          </a:prstGeom>
          <a:noFill/>
          <a:ln>
            <a:noFill/>
          </a:ln>
        </p:spPr>
      </p:pic>
      <p:sp>
        <p:nvSpPr>
          <p:cNvPr id="128" name="Google Shape;128;p4"/>
          <p:cNvSpPr txBox="1"/>
          <p:nvPr/>
        </p:nvSpPr>
        <p:spPr>
          <a:xfrm>
            <a:off x="373890" y="4114800"/>
            <a:ext cx="8617710" cy="1785104"/>
          </a:xfrm>
          <a:prstGeom prst="rect">
            <a:avLst/>
          </a:prstGeom>
          <a:no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200"/>
              <a:buFont typeface="Noto Sans Symbols"/>
              <a:buChar char="▪"/>
            </a:pPr>
            <a:r>
              <a:rPr lang="en-US" sz="2200" dirty="0">
                <a:solidFill>
                  <a:schemeClr val="dk1"/>
                </a:solidFill>
                <a:latin typeface="Arial"/>
                <a:ea typeface="Arial"/>
                <a:cs typeface="Arial"/>
                <a:sym typeface="Arial"/>
              </a:rPr>
              <a:t>PairUp system is nothing but a </a:t>
            </a:r>
            <a:r>
              <a:rPr lang="en-US" sz="2200" u="sng" dirty="0">
                <a:solidFill>
                  <a:schemeClr val="dk1"/>
                </a:solidFill>
                <a:latin typeface="Arial"/>
                <a:ea typeface="Arial"/>
                <a:cs typeface="Arial"/>
                <a:sym typeface="Arial"/>
              </a:rPr>
              <a:t>semantic similarity analyzer</a:t>
            </a:r>
            <a:r>
              <a:rPr lang="en-US" sz="2200" dirty="0">
                <a:solidFill>
                  <a:schemeClr val="dk1"/>
                </a:solidFill>
                <a:latin typeface="Arial"/>
                <a:ea typeface="Arial"/>
                <a:cs typeface="Arial"/>
                <a:sym typeface="Arial"/>
              </a:rPr>
              <a:t> performing a similarity analysis of image and text.</a:t>
            </a:r>
            <a:endParaRPr dirty="0"/>
          </a:p>
          <a:p>
            <a:pPr marL="342900" marR="0" lvl="0" indent="-203200" algn="l" rtl="0">
              <a:spcBef>
                <a:spcPts val="0"/>
              </a:spcBef>
              <a:spcAft>
                <a:spcPts val="0"/>
              </a:spcAft>
              <a:buClr>
                <a:schemeClr val="dk1"/>
              </a:buClr>
              <a:buSzPts val="2200"/>
              <a:buFont typeface="Noto Sans Symbols"/>
              <a:buNone/>
            </a:pPr>
            <a:endParaRPr sz="2200" dirty="0">
              <a:solidFill>
                <a:schemeClr val="dk1"/>
              </a:solidFill>
              <a:latin typeface="Arial"/>
              <a:ea typeface="Arial"/>
              <a:cs typeface="Arial"/>
              <a:sym typeface="Arial"/>
            </a:endParaRPr>
          </a:p>
          <a:p>
            <a:pPr marL="342900" marR="0" lvl="0" indent="-342900" algn="l" rtl="0">
              <a:spcBef>
                <a:spcPts val="0"/>
              </a:spcBef>
              <a:spcAft>
                <a:spcPts val="0"/>
              </a:spcAft>
              <a:buClr>
                <a:schemeClr val="dk1"/>
              </a:buClr>
              <a:buSzPts val="2200"/>
              <a:buFont typeface="Noto Sans Symbols"/>
              <a:buChar char="▪"/>
            </a:pPr>
            <a:r>
              <a:rPr lang="en-US" sz="2200" dirty="0">
                <a:solidFill>
                  <a:schemeClr val="dk1"/>
                </a:solidFill>
                <a:latin typeface="Arial"/>
                <a:ea typeface="Arial"/>
                <a:cs typeface="Arial"/>
                <a:sym typeface="Arial"/>
              </a:rPr>
              <a:t>A bimodal deep-learning based system involving image and text domain (Computer Vision + Natural Language Processing)</a:t>
            </a:r>
            <a:endParaRPr sz="2200" dirty="0">
              <a:solidFill>
                <a:schemeClr val="dk1"/>
              </a:solidFill>
              <a:latin typeface="Arial"/>
              <a:ea typeface="Arial"/>
              <a:cs typeface="Arial"/>
              <a:sym typeface="Arial"/>
            </a:endParaRPr>
          </a:p>
        </p:txBody>
      </p:sp>
      <p:pic>
        <p:nvPicPr>
          <p:cNvPr id="129" name="Google Shape;129;p4"/>
          <p:cNvPicPr preferRelativeResize="0"/>
          <p:nvPr/>
        </p:nvPicPr>
        <p:blipFill rotWithShape="1">
          <a:blip r:embed="rId4">
            <a:alphaModFix/>
          </a:blip>
          <a:srcRect/>
          <a:stretch/>
        </p:blipFill>
        <p:spPr>
          <a:xfrm>
            <a:off x="373890" y="1010745"/>
            <a:ext cx="7851228" cy="3069448"/>
          </a:xfrm>
          <a:prstGeom prst="rect">
            <a:avLst/>
          </a:prstGeom>
          <a:noFill/>
          <a:ln>
            <a:noFill/>
          </a:ln>
        </p:spPr>
      </p:pic>
      <p:sp>
        <p:nvSpPr>
          <p:cNvPr id="130" name="Google Shape;130;p4"/>
          <p:cNvSpPr txBox="1"/>
          <p:nvPr/>
        </p:nvSpPr>
        <p:spPr>
          <a:xfrm>
            <a:off x="4191000" y="1458963"/>
            <a:ext cx="154683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PairUp system</a:t>
            </a:r>
            <a:endParaRPr sz="1800" dirty="0">
              <a:solidFill>
                <a:schemeClr val="dk1"/>
              </a:solidFill>
              <a:latin typeface="Calibri"/>
              <a:ea typeface="Calibri"/>
              <a:cs typeface="Calibri"/>
              <a:sym typeface="Calibri"/>
            </a:endParaRPr>
          </a:p>
        </p:txBody>
      </p:sp>
      <p:pic>
        <p:nvPicPr>
          <p:cNvPr id="131" name="Google Shape;131;p4" descr="Icon&#10;&#10;Description automatically generated"/>
          <p:cNvPicPr preferRelativeResize="0"/>
          <p:nvPr/>
        </p:nvPicPr>
        <p:blipFill rotWithShape="1">
          <a:blip r:embed="rId5">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16707842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27ec51ef55_1_274"/>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g127ec51ef55_1_274"/>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g127ec51ef55_1_274"/>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smtClean="0">
                <a:solidFill>
                  <a:schemeClr val="dk1"/>
                </a:solidFill>
                <a:latin typeface="Garamond"/>
                <a:ea typeface="Garamond"/>
                <a:cs typeface="Garamond"/>
                <a:sym typeface="Garamond"/>
              </a:rPr>
              <a:t>Conclusion &amp; Future Work</a:t>
            </a:r>
            <a:endParaRPr sz="3600" dirty="0">
              <a:solidFill>
                <a:schemeClr val="dk1"/>
              </a:solidFill>
              <a:latin typeface="Garamond"/>
              <a:ea typeface="Garamond"/>
              <a:cs typeface="Garamond"/>
              <a:sym typeface="Garamond"/>
            </a:endParaRPr>
          </a:p>
        </p:txBody>
      </p:sp>
      <p:pic>
        <p:nvPicPr>
          <p:cNvPr id="512" name="Google Shape;512;g127ec51ef55_1_274"/>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513" name="Google Shape;513;g127ec51ef55_1_274"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522" name="Google Shape;522;g127ec51ef55_1_274"/>
          <p:cNvSpPr txBox="1"/>
          <p:nvPr/>
        </p:nvSpPr>
        <p:spPr>
          <a:xfrm>
            <a:off x="228600" y="815639"/>
            <a:ext cx="8435789" cy="5109061"/>
          </a:xfrm>
          <a:prstGeom prst="rect">
            <a:avLst/>
          </a:prstGeom>
          <a:noFill/>
          <a:ln>
            <a:noFill/>
          </a:ln>
        </p:spPr>
        <p:txBody>
          <a:bodyPr spcFirstLastPara="1" wrap="square" lIns="91425" tIns="91425" rIns="91425" bIns="91425" anchor="t" anchorCtr="0">
            <a:spAutoFit/>
          </a:bodyPr>
          <a:lstStyle/>
          <a:p>
            <a:pPr marL="342900" lvl="0" indent="-171450">
              <a:buFont typeface="Wingdings" panose="05000000000000000000" pitchFamily="2" charset="2"/>
              <a:buChar char="§"/>
            </a:pPr>
            <a:r>
              <a:rPr lang="en-US" sz="1600" dirty="0"/>
              <a:t>In this capstone, the design, implementation and testing of PairUp for determining congruity between Image and Text pairings was demonstrated</a:t>
            </a:r>
            <a:r>
              <a:rPr lang="en-US" sz="1600" dirty="0" smtClean="0"/>
              <a:t>.</a:t>
            </a:r>
          </a:p>
          <a:p>
            <a:pPr marL="342900" lvl="0" indent="-171450">
              <a:buFont typeface="Wingdings" panose="05000000000000000000" pitchFamily="2" charset="2"/>
              <a:buChar char="§"/>
            </a:pPr>
            <a:endParaRPr lang="en-US" sz="1600" dirty="0">
              <a:solidFill>
                <a:schemeClr val="dk1"/>
              </a:solidFill>
            </a:endParaRPr>
          </a:p>
          <a:p>
            <a:pPr marL="342900" lvl="0" indent="-171450">
              <a:buFont typeface="Wingdings" panose="05000000000000000000" pitchFamily="2" charset="2"/>
              <a:buChar char="§"/>
            </a:pPr>
            <a:r>
              <a:rPr lang="en-US" sz="1600" dirty="0"/>
              <a:t>PairUp </a:t>
            </a:r>
            <a:r>
              <a:rPr lang="en-US" sz="1600" dirty="0" smtClean="0"/>
              <a:t>system achieved </a:t>
            </a:r>
            <a:r>
              <a:rPr lang="en-US" sz="1600" dirty="0"/>
              <a:t>90% accuracy</a:t>
            </a:r>
            <a:r>
              <a:rPr lang="en-US" sz="1600" dirty="0" smtClean="0"/>
              <a:t>.</a:t>
            </a:r>
          </a:p>
          <a:p>
            <a:pPr marL="342900" lvl="0" indent="-171450">
              <a:buFont typeface="Wingdings" panose="05000000000000000000" pitchFamily="2" charset="2"/>
              <a:buChar char="§"/>
            </a:pPr>
            <a:endParaRPr lang="en-US" sz="1600" dirty="0">
              <a:solidFill>
                <a:schemeClr val="dk1"/>
              </a:solidFill>
            </a:endParaRPr>
          </a:p>
          <a:p>
            <a:pPr marL="342900" lvl="0" indent="-171450">
              <a:buFont typeface="Wingdings" panose="05000000000000000000" pitchFamily="2" charset="2"/>
              <a:buChar char="§"/>
            </a:pPr>
            <a:r>
              <a:rPr lang="en-US" sz="1600" dirty="0"/>
              <a:t>PairUp </a:t>
            </a:r>
            <a:r>
              <a:rPr lang="en-US" sz="1600" dirty="0" smtClean="0"/>
              <a:t>system takes </a:t>
            </a:r>
            <a:r>
              <a:rPr lang="en-US" sz="1600" dirty="0"/>
              <a:t>a  </a:t>
            </a:r>
            <a:r>
              <a:rPr lang="en-US" sz="1600" b="1" dirty="0"/>
              <a:t>Textual Driver Based Semantic Similarity</a:t>
            </a:r>
            <a:r>
              <a:rPr lang="en-US" sz="1600" dirty="0"/>
              <a:t> </a:t>
            </a:r>
            <a:r>
              <a:rPr lang="en-US" sz="1600" dirty="0" smtClean="0"/>
              <a:t>approach. It would be interesting to see the other </a:t>
            </a:r>
            <a:r>
              <a:rPr lang="en-US" sz="1600" b="1" dirty="0" smtClean="0"/>
              <a:t>Visual </a:t>
            </a:r>
            <a:r>
              <a:rPr lang="en-US" sz="1600" b="1" dirty="0"/>
              <a:t>Driver Based Semantic Similarity</a:t>
            </a:r>
            <a:r>
              <a:rPr lang="en-US" sz="1600" dirty="0"/>
              <a:t> </a:t>
            </a:r>
            <a:r>
              <a:rPr lang="en-US" sz="1600" dirty="0" smtClean="0"/>
              <a:t>approach.</a:t>
            </a:r>
          </a:p>
          <a:p>
            <a:pPr marL="342900" lvl="0" indent="-171450">
              <a:buFont typeface="Wingdings" panose="05000000000000000000" pitchFamily="2" charset="2"/>
              <a:buChar char="§"/>
            </a:pPr>
            <a:endParaRPr lang="en-US" sz="1600" dirty="0">
              <a:solidFill>
                <a:schemeClr val="dk1"/>
              </a:solidFill>
            </a:endParaRPr>
          </a:p>
          <a:p>
            <a:pPr marL="342900" lvl="0" indent="-171450">
              <a:buFont typeface="Wingdings" panose="05000000000000000000" pitchFamily="2" charset="2"/>
              <a:buChar char="§"/>
            </a:pPr>
            <a:r>
              <a:rPr lang="en-US" sz="1600" dirty="0" smtClean="0"/>
              <a:t>Weakness: Sometimes </a:t>
            </a:r>
            <a:r>
              <a:rPr lang="en-US" sz="1600" dirty="0"/>
              <a:t>the Image to Text Synthesizer sub-system generates less than ideal text even if overall the pairing congruency determination succeeded. </a:t>
            </a:r>
            <a:r>
              <a:rPr lang="en-US" sz="1600" dirty="0" smtClean="0"/>
              <a:t>If </a:t>
            </a:r>
            <a:r>
              <a:rPr lang="en-US" sz="1600" dirty="0"/>
              <a:t>PairUp does not generate a good enough caption PairUp’s congruence detection will fail and improvement of this module is left as future work</a:t>
            </a:r>
            <a:r>
              <a:rPr lang="en-US" sz="1600" dirty="0" smtClean="0"/>
              <a:t>.</a:t>
            </a:r>
          </a:p>
          <a:p>
            <a:pPr marL="342900" lvl="0" indent="-171450">
              <a:buFont typeface="Wingdings" panose="05000000000000000000" pitchFamily="2" charset="2"/>
              <a:buChar char="§"/>
            </a:pPr>
            <a:endParaRPr lang="en-US" sz="1600" dirty="0">
              <a:solidFill>
                <a:schemeClr val="dk1"/>
              </a:solidFill>
            </a:endParaRPr>
          </a:p>
          <a:p>
            <a:pPr marL="342900" lvl="0" indent="-171450">
              <a:buFont typeface="Wingdings" panose="05000000000000000000" pitchFamily="2" charset="2"/>
              <a:buChar char="§"/>
            </a:pPr>
            <a:r>
              <a:rPr lang="en-US" sz="1600" dirty="0" smtClean="0">
                <a:solidFill>
                  <a:schemeClr val="dk1"/>
                </a:solidFill>
              </a:rPr>
              <a:t>Some ideas to improve the PairUp’s performance:</a:t>
            </a:r>
          </a:p>
          <a:p>
            <a:pPr marL="457200" lvl="0" indent="-285750">
              <a:buFontTx/>
              <a:buChar char="-"/>
            </a:pPr>
            <a:r>
              <a:rPr lang="en-US" dirty="0" smtClean="0"/>
              <a:t>Combine </a:t>
            </a:r>
            <a:r>
              <a:rPr lang="en-US" dirty="0"/>
              <a:t>multiple image captioning </a:t>
            </a:r>
            <a:r>
              <a:rPr lang="en-US" dirty="0" smtClean="0"/>
              <a:t>datasets and train with more data</a:t>
            </a:r>
          </a:p>
          <a:p>
            <a:pPr marL="457200" lvl="0" indent="-285750">
              <a:buFontTx/>
              <a:buChar char="-"/>
            </a:pPr>
            <a:r>
              <a:rPr lang="en-US" dirty="0"/>
              <a:t>Vision Transformer (</a:t>
            </a:r>
            <a:r>
              <a:rPr lang="en-US" dirty="0" err="1"/>
              <a:t>ViT</a:t>
            </a:r>
            <a:r>
              <a:rPr lang="en-US" dirty="0"/>
              <a:t>) </a:t>
            </a:r>
            <a:r>
              <a:rPr lang="en-US" dirty="0" smtClean="0"/>
              <a:t>which </a:t>
            </a:r>
            <a:r>
              <a:rPr lang="en-US" dirty="0"/>
              <a:t>are emerging as a competitive alternative to convolutional neural networks (CNNs) and they can be explored in the encoder architecture of the image captioning model</a:t>
            </a:r>
            <a:r>
              <a:rPr lang="en-US" dirty="0" smtClean="0"/>
              <a:t>.</a:t>
            </a:r>
          </a:p>
          <a:p>
            <a:pPr marL="457200" lvl="0" indent="-285750">
              <a:buFontTx/>
              <a:buChar char="-"/>
            </a:pPr>
            <a:r>
              <a:rPr lang="en-US" dirty="0"/>
              <a:t>Create a combined end-to-end architecture by fusing together the functionalities of image to text generation and semantic similarity comparison.</a:t>
            </a:r>
            <a:endParaRPr dirty="0">
              <a:solidFill>
                <a:schemeClr val="dk1"/>
              </a:solidFill>
            </a:endParaRPr>
          </a:p>
        </p:txBody>
      </p:sp>
      <p:sp>
        <p:nvSpPr>
          <p:cNvPr id="17" name="Google Shape;390;p19"/>
          <p:cNvSpPr/>
          <p:nvPr/>
        </p:nvSpPr>
        <p:spPr>
          <a:xfrm>
            <a:off x="3011603" y="6124153"/>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System</a:t>
            </a:r>
            <a:endParaRPr sz="100" dirty="0"/>
          </a:p>
        </p:txBody>
      </p:sp>
    </p:spTree>
    <p:extLst>
      <p:ext uri="{BB962C8B-B14F-4D97-AF65-F5344CB8AC3E}">
        <p14:creationId xmlns:p14="http://schemas.microsoft.com/office/powerpoint/2010/main" val="38078418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127ec51ef55_1_274"/>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0" name="Google Shape;510;g127ec51ef55_1_274"/>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g127ec51ef55_1_274"/>
          <p:cNvSpPr txBox="1"/>
          <p:nvPr/>
        </p:nvSpPr>
        <p:spPr>
          <a:xfrm>
            <a:off x="373890" y="191869"/>
            <a:ext cx="8617800" cy="6465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dirty="0">
                <a:solidFill>
                  <a:schemeClr val="dk1"/>
                </a:solidFill>
                <a:latin typeface="Garamond"/>
                <a:ea typeface="Garamond"/>
                <a:cs typeface="Garamond"/>
                <a:sym typeface="Garamond"/>
              </a:rPr>
              <a:t>Deliverables</a:t>
            </a:r>
            <a:endParaRPr sz="3600" dirty="0">
              <a:solidFill>
                <a:schemeClr val="dk1"/>
              </a:solidFill>
              <a:latin typeface="Garamond"/>
              <a:ea typeface="Garamond"/>
              <a:cs typeface="Garamond"/>
              <a:sym typeface="Garamond"/>
            </a:endParaRPr>
          </a:p>
        </p:txBody>
      </p:sp>
      <p:pic>
        <p:nvPicPr>
          <p:cNvPr id="512" name="Google Shape;512;g127ec51ef55_1_274"/>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513" name="Google Shape;513;g127ec51ef55_1_274"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sp>
        <p:nvSpPr>
          <p:cNvPr id="522" name="Google Shape;522;g127ec51ef55_1_274"/>
          <p:cNvSpPr txBox="1"/>
          <p:nvPr/>
        </p:nvSpPr>
        <p:spPr>
          <a:xfrm>
            <a:off x="286871" y="1056505"/>
            <a:ext cx="7315200" cy="2339072"/>
          </a:xfrm>
          <a:prstGeom prst="rect">
            <a:avLst/>
          </a:prstGeom>
          <a:noFill/>
          <a:ln>
            <a:noFill/>
          </a:ln>
        </p:spPr>
        <p:txBody>
          <a:bodyPr spcFirstLastPara="1" wrap="square" lIns="91425" tIns="91425" rIns="91425" bIns="91425" anchor="t" anchorCtr="0">
            <a:spAutoFit/>
          </a:bodyPr>
          <a:lstStyle/>
          <a:p>
            <a:pPr marL="342900" lvl="0" indent="-171450" algn="l" rtl="0">
              <a:spcBef>
                <a:spcPts val="0"/>
              </a:spcBef>
              <a:spcAft>
                <a:spcPts val="0"/>
              </a:spcAft>
              <a:buFont typeface="Wingdings" panose="05000000000000000000" pitchFamily="2" charset="2"/>
              <a:buChar char="§"/>
            </a:pPr>
            <a:r>
              <a:rPr lang="en-US" sz="2000" b="1" dirty="0">
                <a:solidFill>
                  <a:schemeClr val="dk1"/>
                </a:solidFill>
              </a:rPr>
              <a:t>GitHub: </a:t>
            </a:r>
            <a:r>
              <a:rPr lang="en-US" sz="2000" u="sng" dirty="0">
                <a:solidFill>
                  <a:srgbClr val="1155CC"/>
                </a:solidFill>
                <a:hlinkClick r:id="rId5"/>
              </a:rPr>
              <a:t>https://</a:t>
            </a:r>
            <a:r>
              <a:rPr lang="en-US" sz="2000" u="sng" dirty="0" smtClean="0">
                <a:solidFill>
                  <a:srgbClr val="1155CC"/>
                </a:solidFill>
                <a:hlinkClick r:id="rId5"/>
              </a:rPr>
              <a:t>github.com/maitreeedu92/capstone-project</a:t>
            </a:r>
            <a:endParaRPr lang="en-US" sz="2000" u="sng" dirty="0" smtClean="0">
              <a:solidFill>
                <a:srgbClr val="1155CC"/>
              </a:solidFill>
            </a:endParaRPr>
          </a:p>
          <a:p>
            <a:pPr marL="342900" lvl="0" indent="-171450" algn="l" rtl="0">
              <a:spcBef>
                <a:spcPts val="0"/>
              </a:spcBef>
              <a:spcAft>
                <a:spcPts val="0"/>
              </a:spcAft>
              <a:buFont typeface="Wingdings" panose="05000000000000000000" pitchFamily="2" charset="2"/>
              <a:buChar char="§"/>
            </a:pPr>
            <a:endParaRPr sz="2000" dirty="0">
              <a:solidFill>
                <a:schemeClr val="dk1"/>
              </a:solidFill>
            </a:endParaRPr>
          </a:p>
          <a:p>
            <a:pPr marL="342900" lvl="0" indent="-171450" algn="l" rtl="0">
              <a:spcBef>
                <a:spcPts val="0"/>
              </a:spcBef>
              <a:spcAft>
                <a:spcPts val="0"/>
              </a:spcAft>
              <a:buFont typeface="Wingdings" panose="05000000000000000000" pitchFamily="2" charset="2"/>
              <a:buChar char="§"/>
            </a:pPr>
            <a:r>
              <a:rPr lang="en-US" sz="2000" b="1" dirty="0">
                <a:solidFill>
                  <a:schemeClr val="dk1"/>
                </a:solidFill>
              </a:rPr>
              <a:t>Demo of our </a:t>
            </a:r>
            <a:r>
              <a:rPr lang="en-US" sz="2000" b="1" dirty="0" smtClean="0">
                <a:solidFill>
                  <a:schemeClr val="dk1"/>
                </a:solidFill>
              </a:rPr>
              <a:t>PairUp </a:t>
            </a:r>
            <a:r>
              <a:rPr lang="en-US" sz="2000" b="1" dirty="0">
                <a:solidFill>
                  <a:schemeClr val="dk1"/>
                </a:solidFill>
              </a:rPr>
              <a:t>system:</a:t>
            </a:r>
            <a:r>
              <a:rPr lang="en-US" sz="2000" dirty="0">
                <a:solidFill>
                  <a:schemeClr val="dk1"/>
                </a:solidFill>
              </a:rPr>
              <a:t> </a:t>
            </a:r>
            <a:r>
              <a:rPr lang="en-US" sz="2000" u="sng" dirty="0">
                <a:solidFill>
                  <a:srgbClr val="1155CC"/>
                </a:solid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https://youtu.be/T8ERQSHr8LQ</a:t>
            </a:r>
            <a:endParaRPr sz="2000" dirty="0">
              <a:solidFill>
                <a:schemeClr val="dk1"/>
              </a:solidFill>
            </a:endParaRPr>
          </a:p>
          <a:p>
            <a:pPr marL="342900" lvl="0" indent="-171450" algn="l" rtl="0">
              <a:spcBef>
                <a:spcPts val="0"/>
              </a:spcBef>
              <a:spcAft>
                <a:spcPts val="0"/>
              </a:spcAft>
              <a:buFont typeface="Wingdings" panose="05000000000000000000" pitchFamily="2" charset="2"/>
              <a:buChar char="§"/>
            </a:pPr>
            <a:endParaRPr lang="en-US" sz="2000" dirty="0" smtClean="0">
              <a:solidFill>
                <a:schemeClr val="dk1"/>
              </a:solidFill>
            </a:endParaRPr>
          </a:p>
          <a:p>
            <a:pPr marL="342900" lvl="0" indent="-171450" algn="l" rtl="0">
              <a:spcBef>
                <a:spcPts val="0"/>
              </a:spcBef>
              <a:spcAft>
                <a:spcPts val="0"/>
              </a:spcAft>
              <a:buFont typeface="Wingdings" panose="05000000000000000000" pitchFamily="2" charset="2"/>
              <a:buChar char="§"/>
            </a:pPr>
            <a:r>
              <a:rPr lang="en-US" sz="2000" dirty="0" smtClean="0">
                <a:solidFill>
                  <a:schemeClr val="dk1"/>
                </a:solidFill>
              </a:rPr>
              <a:t>Report</a:t>
            </a:r>
          </a:p>
          <a:p>
            <a:pPr marL="342900" lvl="0" indent="-171450" algn="l" rtl="0">
              <a:spcBef>
                <a:spcPts val="0"/>
              </a:spcBef>
              <a:spcAft>
                <a:spcPts val="0"/>
              </a:spcAft>
              <a:buFont typeface="Wingdings" panose="05000000000000000000" pitchFamily="2" charset="2"/>
              <a:buChar char="§"/>
            </a:pPr>
            <a:endParaRPr lang="en-US" sz="2000" dirty="0">
              <a:solidFill>
                <a:schemeClr val="dk1"/>
              </a:solidFill>
            </a:endParaRPr>
          </a:p>
          <a:p>
            <a:pPr marL="342900" lvl="0" indent="-171450" algn="l" rtl="0">
              <a:spcBef>
                <a:spcPts val="0"/>
              </a:spcBef>
              <a:spcAft>
                <a:spcPts val="0"/>
              </a:spcAft>
              <a:buFont typeface="Wingdings" panose="05000000000000000000" pitchFamily="2" charset="2"/>
              <a:buChar char="§"/>
            </a:pPr>
            <a:r>
              <a:rPr lang="en-US" sz="2000" dirty="0" smtClean="0">
                <a:solidFill>
                  <a:schemeClr val="dk1"/>
                </a:solidFill>
              </a:rPr>
              <a:t>PPT slides</a:t>
            </a:r>
            <a:endParaRPr sz="2000" dirty="0">
              <a:solidFill>
                <a:schemeClr val="dk1"/>
              </a:solidFill>
            </a:endParaRPr>
          </a:p>
        </p:txBody>
      </p:sp>
      <p:sp>
        <p:nvSpPr>
          <p:cNvPr id="2" name="Rectangle 1"/>
          <p:cNvSpPr/>
          <p:nvPr/>
        </p:nvSpPr>
        <p:spPr>
          <a:xfrm>
            <a:off x="2997530" y="3489227"/>
            <a:ext cx="3148939" cy="923330"/>
          </a:xfrm>
          <a:prstGeom prst="rect">
            <a:avLst/>
          </a:prstGeom>
          <a:noFill/>
        </p:spPr>
        <p:txBody>
          <a:bodyPr wrap="none" lIns="91440" tIns="45720" rIns="91440" bIns="45720">
            <a:spAutoFit/>
          </a:bodyPr>
          <a:lstStyle/>
          <a:p>
            <a:pPr algn="ctr"/>
            <a:r>
              <a:rPr lang="en-US" sz="5400" b="1" cap="none" spc="0" dirty="0" smtClean="0">
                <a:ln w="0"/>
                <a:solidFill>
                  <a:schemeClr val="accent1"/>
                </a:solidFill>
                <a:effectLst>
                  <a:outerShdw blurRad="38100" dist="25400" dir="5400000" algn="ctr" rotWithShape="0">
                    <a:srgbClr val="6E747A">
                      <a:alpha val="43000"/>
                    </a:srgbClr>
                  </a:outerShdw>
                </a:effectLst>
              </a:rPr>
              <a:t>Thank You</a:t>
            </a:r>
            <a:endParaRPr lang="en-US" sz="5400" b="1" cap="none" spc="0" dirty="0">
              <a:ln w="0"/>
              <a:solidFill>
                <a:schemeClr val="accent1"/>
              </a:solidFill>
              <a:effectLst>
                <a:outerShdw blurRad="38100" dist="25400" dir="5400000" algn="ctr" rotWithShape="0">
                  <a:srgbClr val="6E747A">
                    <a:alpha val="43000"/>
                  </a:srgbClr>
                </a:outerShdw>
              </a:effectLst>
            </a:endParaRPr>
          </a:p>
        </p:txBody>
      </p:sp>
      <p:sp>
        <p:nvSpPr>
          <p:cNvPr id="9" name="Google Shape;390;p19"/>
          <p:cNvSpPr/>
          <p:nvPr/>
        </p:nvSpPr>
        <p:spPr>
          <a:xfrm>
            <a:off x="3011603" y="6124153"/>
            <a:ext cx="4267738"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1" indent="0" algn="l" rtl="0">
              <a:spcBef>
                <a:spcPts val="0"/>
              </a:spcBef>
              <a:spcAft>
                <a:spcPts val="0"/>
              </a:spcAft>
              <a:buNone/>
            </a:pPr>
            <a:r>
              <a:rPr lang="en-US" sz="2800" dirty="0">
                <a:solidFill>
                  <a:schemeClr val="lt1"/>
                </a:solidFill>
                <a:latin typeface="Garamond"/>
                <a:ea typeface="Garamond"/>
                <a:cs typeface="Garamond"/>
                <a:sym typeface="Garamond"/>
              </a:rPr>
              <a:t>    </a:t>
            </a:r>
            <a:r>
              <a:rPr lang="en-US" sz="2800" dirty="0" smtClean="0">
                <a:solidFill>
                  <a:schemeClr val="lt1"/>
                </a:solidFill>
                <a:latin typeface="Garamond"/>
                <a:ea typeface="Garamond"/>
                <a:cs typeface="Garamond"/>
                <a:sym typeface="Garamond"/>
              </a:rPr>
              <a:t>PairUp System</a:t>
            </a:r>
            <a:endParaRPr sz="100" dirty="0"/>
          </a:p>
        </p:txBody>
      </p:sp>
    </p:spTree>
    <p:extLst>
      <p:ext uri="{BB962C8B-B14F-4D97-AF65-F5344CB8AC3E}">
        <p14:creationId xmlns:p14="http://schemas.microsoft.com/office/powerpoint/2010/main" val="2361391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5"/>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5"/>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9" name="Google Shape;139;p5"/>
          <p:cNvSpPr txBox="1"/>
          <p:nvPr/>
        </p:nvSpPr>
        <p:spPr>
          <a:xfrm>
            <a:off x="280358" y="145142"/>
            <a:ext cx="8327614"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chemeClr val="dk1"/>
                </a:solidFill>
                <a:latin typeface="Garamond"/>
                <a:ea typeface="Garamond"/>
                <a:cs typeface="Garamond"/>
                <a:sym typeface="Garamond"/>
              </a:rPr>
              <a:t>PairUp system approaches</a:t>
            </a:r>
            <a:endParaRPr sz="4800" dirty="0">
              <a:solidFill>
                <a:schemeClr val="dk1"/>
              </a:solidFill>
              <a:latin typeface="Garamond"/>
              <a:ea typeface="Garamond"/>
              <a:cs typeface="Garamond"/>
              <a:sym typeface="Garamond"/>
            </a:endParaRPr>
          </a:p>
        </p:txBody>
      </p:sp>
      <p:pic>
        <p:nvPicPr>
          <p:cNvPr id="140" name="Google Shape;140;p5"/>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141" name="Google Shape;141;p5"/>
          <p:cNvPicPr preferRelativeResize="0"/>
          <p:nvPr/>
        </p:nvPicPr>
        <p:blipFill rotWithShape="1">
          <a:blip r:embed="rId4">
            <a:alphaModFix/>
          </a:blip>
          <a:srcRect/>
          <a:stretch/>
        </p:blipFill>
        <p:spPr>
          <a:xfrm>
            <a:off x="280358" y="1295400"/>
            <a:ext cx="5739442" cy="2133600"/>
          </a:xfrm>
          <a:prstGeom prst="rect">
            <a:avLst/>
          </a:prstGeom>
          <a:noFill/>
          <a:ln>
            <a:noFill/>
          </a:ln>
        </p:spPr>
      </p:pic>
      <p:pic>
        <p:nvPicPr>
          <p:cNvPr id="142" name="Google Shape;142;p5"/>
          <p:cNvPicPr preferRelativeResize="0"/>
          <p:nvPr/>
        </p:nvPicPr>
        <p:blipFill rotWithShape="1">
          <a:blip r:embed="rId5">
            <a:alphaModFix/>
          </a:blip>
          <a:srcRect/>
          <a:stretch/>
        </p:blipFill>
        <p:spPr>
          <a:xfrm>
            <a:off x="3048000" y="3844443"/>
            <a:ext cx="5943600" cy="2175357"/>
          </a:xfrm>
          <a:prstGeom prst="rect">
            <a:avLst/>
          </a:prstGeom>
          <a:noFill/>
          <a:ln>
            <a:noFill/>
          </a:ln>
        </p:spPr>
      </p:pic>
      <p:sp>
        <p:nvSpPr>
          <p:cNvPr id="143" name="Google Shape;143;p5"/>
          <p:cNvSpPr txBox="1"/>
          <p:nvPr/>
        </p:nvSpPr>
        <p:spPr>
          <a:xfrm>
            <a:off x="1524000" y="976139"/>
            <a:ext cx="53788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Textual Driver Based Semantic Similarity</a:t>
            </a:r>
            <a:endParaRPr sz="1800">
              <a:solidFill>
                <a:schemeClr val="dk1"/>
              </a:solidFill>
              <a:latin typeface="Calibri"/>
              <a:ea typeface="Calibri"/>
              <a:cs typeface="Calibri"/>
              <a:sym typeface="Calibri"/>
            </a:endParaRPr>
          </a:p>
        </p:txBody>
      </p:sp>
      <p:sp>
        <p:nvSpPr>
          <p:cNvPr id="144" name="Google Shape;144;p5"/>
          <p:cNvSpPr txBox="1"/>
          <p:nvPr/>
        </p:nvSpPr>
        <p:spPr>
          <a:xfrm>
            <a:off x="4444165" y="3516868"/>
            <a:ext cx="392024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Visual Driver Based Semantic Similarity</a:t>
            </a:r>
            <a:endParaRPr sz="1800">
              <a:solidFill>
                <a:schemeClr val="dk1"/>
              </a:solidFill>
              <a:latin typeface="Calibri"/>
              <a:ea typeface="Calibri"/>
              <a:cs typeface="Calibri"/>
              <a:sym typeface="Calibri"/>
            </a:endParaRPr>
          </a:p>
        </p:txBody>
      </p:sp>
      <p:sp>
        <p:nvSpPr>
          <p:cNvPr id="145" name="Google Shape;145;p5"/>
          <p:cNvSpPr txBox="1"/>
          <p:nvPr/>
        </p:nvSpPr>
        <p:spPr>
          <a:xfrm>
            <a:off x="6096000" y="1485037"/>
            <a:ext cx="2758167" cy="1754326"/>
          </a:xfrm>
          <a:prstGeom prst="rect">
            <a:avLst/>
          </a:prstGeom>
          <a:noFill/>
          <a:ln w="38100"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Approach 1:</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Input image is converted to a textual representation and then compared to the input text for semantic similarity.</a:t>
            </a:r>
            <a:endParaRPr sz="1800">
              <a:solidFill>
                <a:schemeClr val="dk1"/>
              </a:solidFill>
              <a:latin typeface="Calibri"/>
              <a:ea typeface="Calibri"/>
              <a:cs typeface="Calibri"/>
              <a:sym typeface="Calibri"/>
            </a:endParaRPr>
          </a:p>
        </p:txBody>
      </p:sp>
      <p:sp>
        <p:nvSpPr>
          <p:cNvPr id="146" name="Google Shape;146;p5"/>
          <p:cNvSpPr txBox="1"/>
          <p:nvPr/>
        </p:nvSpPr>
        <p:spPr>
          <a:xfrm>
            <a:off x="280358" y="4027889"/>
            <a:ext cx="275816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Approach 2:</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Input text is used to synthesize a related image and then compared to the input image for similarity.</a:t>
            </a:r>
            <a:endParaRPr sz="1800" dirty="0">
              <a:solidFill>
                <a:schemeClr val="dk1"/>
              </a:solidFill>
              <a:latin typeface="Calibri"/>
              <a:ea typeface="Calibri"/>
              <a:cs typeface="Calibri"/>
              <a:sym typeface="Calibri"/>
            </a:endParaRPr>
          </a:p>
        </p:txBody>
      </p:sp>
      <p:pic>
        <p:nvPicPr>
          <p:cNvPr id="147" name="Google Shape;147;p5" descr="Icon&#10;&#10;Description automatically generated"/>
          <p:cNvPicPr preferRelativeResize="0"/>
          <p:nvPr/>
        </p:nvPicPr>
        <p:blipFill rotWithShape="1">
          <a:blip r:embed="rId6">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1360653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4" grpId="0"/>
      <p:bldP spid="145" grpId="0" animBg="1"/>
      <p:bldP spid="1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6"/>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 name="Google Shape;154;p6"/>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 name="Google Shape;155;p6"/>
          <p:cNvSpPr txBox="1"/>
          <p:nvPr/>
        </p:nvSpPr>
        <p:spPr>
          <a:xfrm>
            <a:off x="373890" y="145142"/>
            <a:ext cx="8617710" cy="83099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800" dirty="0">
                <a:solidFill>
                  <a:schemeClr val="dk1"/>
                </a:solidFill>
                <a:latin typeface="Garamond"/>
                <a:ea typeface="Garamond"/>
                <a:cs typeface="Garamond"/>
                <a:sym typeface="Garamond"/>
              </a:rPr>
              <a:t>PairUp system overview</a:t>
            </a:r>
            <a:endParaRPr sz="4800" dirty="0">
              <a:solidFill>
                <a:schemeClr val="dk1"/>
              </a:solidFill>
              <a:latin typeface="Garamond"/>
              <a:ea typeface="Garamond"/>
              <a:cs typeface="Garamond"/>
              <a:sym typeface="Garamond"/>
            </a:endParaRPr>
          </a:p>
        </p:txBody>
      </p:sp>
      <p:pic>
        <p:nvPicPr>
          <p:cNvPr id="156" name="Google Shape;156;p6"/>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157" name="Google Shape;157;p6"/>
          <p:cNvPicPr preferRelativeResize="0"/>
          <p:nvPr/>
        </p:nvPicPr>
        <p:blipFill rotWithShape="1">
          <a:blip r:embed="rId4">
            <a:alphaModFix/>
          </a:blip>
          <a:srcRect/>
          <a:stretch/>
        </p:blipFill>
        <p:spPr>
          <a:xfrm>
            <a:off x="152400" y="976139"/>
            <a:ext cx="8957055" cy="3273283"/>
          </a:xfrm>
          <a:prstGeom prst="rect">
            <a:avLst/>
          </a:prstGeom>
          <a:noFill/>
          <a:ln>
            <a:noFill/>
          </a:ln>
        </p:spPr>
      </p:pic>
      <p:sp>
        <p:nvSpPr>
          <p:cNvPr id="158" name="Google Shape;158;p6"/>
          <p:cNvSpPr txBox="1"/>
          <p:nvPr/>
        </p:nvSpPr>
        <p:spPr>
          <a:xfrm>
            <a:off x="152400" y="4286154"/>
            <a:ext cx="8610600"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Main Steps:</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Design the below sub-modules:</a:t>
            </a:r>
            <a:endParaRPr/>
          </a:p>
          <a:p>
            <a:pPr marL="742950" marR="0" lvl="1"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Image to Text Synthesis</a:t>
            </a:r>
            <a:endParaRPr/>
          </a:p>
          <a:p>
            <a:pPr marL="742950" marR="0" lvl="1" indent="-285750" algn="l" rtl="0">
              <a:spcBef>
                <a:spcPts val="0"/>
              </a:spcBef>
              <a:spcAft>
                <a:spcPts val="0"/>
              </a:spcAft>
              <a:buClr>
                <a:schemeClr val="dk1"/>
              </a:buClr>
              <a:buSzPts val="1800"/>
              <a:buFont typeface="Noto Sans Symbols"/>
              <a:buChar char="▪"/>
            </a:pPr>
            <a:r>
              <a:rPr lang="en-US" sz="1800" b="0" i="0" u="none" strike="noStrike" cap="none">
                <a:solidFill>
                  <a:schemeClr val="dk1"/>
                </a:solidFill>
                <a:latin typeface="Calibri"/>
                <a:ea typeface="Calibri"/>
                <a:cs typeface="Calibri"/>
                <a:sym typeface="Calibri"/>
              </a:rPr>
              <a:t>Textual Similarity Analyzer</a:t>
            </a:r>
            <a:endParaRPr/>
          </a:p>
          <a:p>
            <a:pPr marL="285750" marR="0" lvl="0" indent="-285750" algn="l" rtl="0">
              <a:spcBef>
                <a:spcPts val="0"/>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Integrate the sub-modules</a:t>
            </a:r>
            <a:endParaRPr/>
          </a:p>
        </p:txBody>
      </p:sp>
      <p:pic>
        <p:nvPicPr>
          <p:cNvPr id="159" name="Google Shape;159;p6" descr="Icon&#10;&#10;Description automatically generated"/>
          <p:cNvPicPr preferRelativeResize="0"/>
          <p:nvPr/>
        </p:nvPicPr>
        <p:blipFill rotWithShape="1">
          <a:blip r:embed="rId5">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33726290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g127ec51ef55_1_70"/>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6" name="Google Shape;166;g127ec51ef55_1_70"/>
          <p:cNvSpPr/>
          <p:nvPr/>
        </p:nvSpPr>
        <p:spPr>
          <a:xfrm>
            <a:off x="0" y="0"/>
            <a:ext cx="9144000" cy="145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7" name="Google Shape;167;g127ec51ef55_1_70"/>
          <p:cNvSpPr txBox="1"/>
          <p:nvPr/>
        </p:nvSpPr>
        <p:spPr>
          <a:xfrm>
            <a:off x="373800" y="131597"/>
            <a:ext cx="8617800"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dirty="0">
                <a:solidFill>
                  <a:schemeClr val="dk1"/>
                </a:solidFill>
                <a:latin typeface="Garamond"/>
                <a:ea typeface="Garamond"/>
                <a:cs typeface="Garamond"/>
                <a:sym typeface="Garamond"/>
              </a:rPr>
              <a:t>PairUp Frameworks &amp; Data</a:t>
            </a:r>
            <a:endParaRPr sz="4000" dirty="0">
              <a:solidFill>
                <a:schemeClr val="dk1"/>
              </a:solidFill>
              <a:latin typeface="Garamond"/>
              <a:ea typeface="Garamond"/>
              <a:cs typeface="Garamond"/>
              <a:sym typeface="Garamond"/>
            </a:endParaRPr>
          </a:p>
        </p:txBody>
      </p:sp>
      <p:pic>
        <p:nvPicPr>
          <p:cNvPr id="168" name="Google Shape;168;g127ec51ef55_1_70"/>
          <p:cNvPicPr preferRelativeResize="0"/>
          <p:nvPr/>
        </p:nvPicPr>
        <p:blipFill rotWithShape="1">
          <a:blip r:embed="rId3">
            <a:alphaModFix/>
          </a:blip>
          <a:srcRect/>
          <a:stretch/>
        </p:blipFill>
        <p:spPr>
          <a:xfrm>
            <a:off x="152400" y="6199656"/>
            <a:ext cx="1981198" cy="535898"/>
          </a:xfrm>
          <a:prstGeom prst="rect">
            <a:avLst/>
          </a:prstGeom>
          <a:noFill/>
          <a:ln>
            <a:noFill/>
          </a:ln>
        </p:spPr>
      </p:pic>
      <p:pic>
        <p:nvPicPr>
          <p:cNvPr id="169" name="Google Shape;169;g127ec51ef55_1_70" descr="Icon&#10;&#10;Description automatically generated"/>
          <p:cNvPicPr preferRelativeResize="0"/>
          <p:nvPr/>
        </p:nvPicPr>
        <p:blipFill rotWithShape="1">
          <a:blip r:embed="rId4">
            <a:alphaModFix/>
          </a:blip>
          <a:srcRect/>
          <a:stretch/>
        </p:blipFill>
        <p:spPr>
          <a:xfrm>
            <a:off x="7772400" y="6200906"/>
            <a:ext cx="1219200" cy="504694"/>
          </a:xfrm>
          <a:prstGeom prst="rect">
            <a:avLst/>
          </a:prstGeom>
          <a:noFill/>
          <a:ln>
            <a:noFill/>
          </a:ln>
        </p:spPr>
      </p:pic>
      <p:pic>
        <p:nvPicPr>
          <p:cNvPr id="170" name="Google Shape;170;g127ec51ef55_1_70"/>
          <p:cNvPicPr preferRelativeResize="0"/>
          <p:nvPr/>
        </p:nvPicPr>
        <p:blipFill>
          <a:blip r:embed="rId5">
            <a:alphaModFix/>
          </a:blip>
          <a:stretch>
            <a:fillRect/>
          </a:stretch>
        </p:blipFill>
        <p:spPr>
          <a:xfrm>
            <a:off x="1142999" y="1036332"/>
            <a:ext cx="5810931" cy="2190726"/>
          </a:xfrm>
          <a:prstGeom prst="rect">
            <a:avLst/>
          </a:prstGeom>
          <a:noFill/>
          <a:ln>
            <a:noFill/>
          </a:ln>
        </p:spPr>
      </p:pic>
      <p:pic>
        <p:nvPicPr>
          <p:cNvPr id="171" name="Google Shape;171;g127ec51ef55_1_70"/>
          <p:cNvPicPr preferRelativeResize="0"/>
          <p:nvPr/>
        </p:nvPicPr>
        <p:blipFill>
          <a:blip r:embed="rId6">
            <a:alphaModFix/>
          </a:blip>
          <a:stretch>
            <a:fillRect/>
          </a:stretch>
        </p:blipFill>
        <p:spPr>
          <a:xfrm>
            <a:off x="1143000" y="3511700"/>
            <a:ext cx="5810930" cy="2190724"/>
          </a:xfrm>
          <a:prstGeom prst="rect">
            <a:avLst/>
          </a:prstGeom>
          <a:noFill/>
          <a:ln>
            <a:noFill/>
          </a:ln>
        </p:spPr>
      </p:pic>
    </p:spTree>
    <p:extLst>
      <p:ext uri="{BB962C8B-B14F-4D97-AF65-F5344CB8AC3E}">
        <p14:creationId xmlns:p14="http://schemas.microsoft.com/office/powerpoint/2010/main" val="411430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7"/>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p:nvPr/>
        </p:nvSpPr>
        <p:spPr>
          <a:xfrm>
            <a:off x="0" y="2971800"/>
            <a:ext cx="9144000" cy="9906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4400" b="0" i="0" u="none" strike="noStrike" cap="none" dirty="0">
                <a:solidFill>
                  <a:schemeClr val="lt1"/>
                </a:solidFill>
                <a:latin typeface="Calibri"/>
                <a:ea typeface="Calibri"/>
                <a:cs typeface="Calibri"/>
                <a:sym typeface="Calibri"/>
              </a:rPr>
              <a:t>		</a:t>
            </a:r>
            <a:r>
              <a:rPr lang="en-US" sz="4800" b="0" i="0" u="none" strike="noStrike" cap="none" dirty="0">
                <a:solidFill>
                  <a:schemeClr val="lt1"/>
                </a:solidFill>
                <a:latin typeface="Garamond"/>
                <a:ea typeface="Garamond"/>
                <a:cs typeface="Garamond"/>
                <a:sym typeface="Garamond"/>
              </a:rPr>
              <a:t>Image to Text Synthesis</a:t>
            </a:r>
            <a:endParaRPr dirty="0"/>
          </a:p>
        </p:txBody>
      </p:sp>
      <p:sp>
        <p:nvSpPr>
          <p:cNvPr id="178" name="Google Shape;178;p7"/>
          <p:cNvSpPr/>
          <p:nvPr/>
        </p:nvSpPr>
        <p:spPr>
          <a:xfrm>
            <a:off x="0" y="6077212"/>
            <a:ext cx="9144000" cy="7809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79" name="Google Shape;179;p7"/>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180" name="Google Shape;180;p7"/>
          <p:cNvPicPr preferRelativeResize="0"/>
          <p:nvPr/>
        </p:nvPicPr>
        <p:blipFill rotWithShape="1">
          <a:blip r:embed="rId4">
            <a:alphaModFix/>
          </a:blip>
          <a:srcRect/>
          <a:stretch/>
        </p:blipFill>
        <p:spPr>
          <a:xfrm>
            <a:off x="1828800" y="941444"/>
            <a:ext cx="6096000" cy="1990725"/>
          </a:xfrm>
          <a:prstGeom prst="rect">
            <a:avLst/>
          </a:prstGeom>
          <a:noFill/>
          <a:ln>
            <a:noFill/>
          </a:ln>
        </p:spPr>
      </p:pic>
      <p:pic>
        <p:nvPicPr>
          <p:cNvPr id="181" name="Google Shape;181;p7" descr="Icon&#10;&#10;Description automatically generated"/>
          <p:cNvPicPr preferRelativeResize="0"/>
          <p:nvPr/>
        </p:nvPicPr>
        <p:blipFill rotWithShape="1">
          <a:blip r:embed="rId5">
            <a:alphaModFix/>
          </a:blip>
          <a:srcRect/>
          <a:stretch/>
        </p:blipFill>
        <p:spPr>
          <a:xfrm>
            <a:off x="7772400" y="6200906"/>
            <a:ext cx="1219200" cy="504694"/>
          </a:xfrm>
          <a:prstGeom prst="rect">
            <a:avLst/>
          </a:prstGeom>
          <a:noFill/>
          <a:ln>
            <a:noFill/>
          </a:ln>
        </p:spPr>
      </p:pic>
    </p:spTree>
    <p:extLst>
      <p:ext uri="{BB962C8B-B14F-4D97-AF65-F5344CB8AC3E}">
        <p14:creationId xmlns:p14="http://schemas.microsoft.com/office/powerpoint/2010/main" val="3670863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8"/>
          <p:cNvSpPr/>
          <p:nvPr/>
        </p:nvSpPr>
        <p:spPr>
          <a:xfrm>
            <a:off x="0" y="6077212"/>
            <a:ext cx="9144000" cy="780787"/>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8" name="Google Shape;188;p8"/>
          <p:cNvSpPr/>
          <p:nvPr/>
        </p:nvSpPr>
        <p:spPr>
          <a:xfrm>
            <a:off x="0" y="0"/>
            <a:ext cx="9144000" cy="14514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9" name="Google Shape;189;p8"/>
          <p:cNvSpPr txBox="1"/>
          <p:nvPr/>
        </p:nvSpPr>
        <p:spPr>
          <a:xfrm>
            <a:off x="373890" y="191869"/>
            <a:ext cx="861771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3600">
                <a:solidFill>
                  <a:schemeClr val="dk1"/>
                </a:solidFill>
                <a:latin typeface="Garamond"/>
                <a:ea typeface="Garamond"/>
                <a:cs typeface="Garamond"/>
                <a:sym typeface="Garamond"/>
              </a:rPr>
              <a:t>Classical Image Captioning system</a:t>
            </a:r>
            <a:endParaRPr sz="3600">
              <a:solidFill>
                <a:schemeClr val="dk1"/>
              </a:solidFill>
              <a:latin typeface="Garamond"/>
              <a:ea typeface="Garamond"/>
              <a:cs typeface="Garamond"/>
              <a:sym typeface="Garamond"/>
            </a:endParaRPr>
          </a:p>
        </p:txBody>
      </p:sp>
      <p:pic>
        <p:nvPicPr>
          <p:cNvPr id="190" name="Google Shape;190;p8"/>
          <p:cNvPicPr preferRelativeResize="0"/>
          <p:nvPr/>
        </p:nvPicPr>
        <p:blipFill rotWithShape="1">
          <a:blip r:embed="rId3">
            <a:alphaModFix/>
          </a:blip>
          <a:srcRect/>
          <a:stretch/>
        </p:blipFill>
        <p:spPr>
          <a:xfrm>
            <a:off x="152400" y="6199656"/>
            <a:ext cx="1981200" cy="535898"/>
          </a:xfrm>
          <a:prstGeom prst="rect">
            <a:avLst/>
          </a:prstGeom>
          <a:noFill/>
          <a:ln>
            <a:noFill/>
          </a:ln>
        </p:spPr>
      </p:pic>
      <p:pic>
        <p:nvPicPr>
          <p:cNvPr id="191" name="Google Shape;191;p8" descr="https://lh4.googleusercontent.com/QxD5IYmb8D1wLWCBo5MQapX1aR19HxAuMBdd3m2_ntrv9ef4nDSAY3y4ioj-DyRAn3Ba0G9ow9pftz07GIuFQkKXKOt3eNDooVOADuEeKwk7mKMVtb7lFKwkmRJLepXXSKHC92h2cyh67QsZrQ"/>
          <p:cNvPicPr preferRelativeResize="0"/>
          <p:nvPr/>
        </p:nvPicPr>
        <p:blipFill rotWithShape="1">
          <a:blip r:embed="rId4">
            <a:alphaModFix/>
          </a:blip>
          <a:srcRect/>
          <a:stretch/>
        </p:blipFill>
        <p:spPr>
          <a:xfrm>
            <a:off x="369408" y="2093741"/>
            <a:ext cx="4812192" cy="2706859"/>
          </a:xfrm>
          <a:prstGeom prst="rect">
            <a:avLst/>
          </a:prstGeom>
          <a:noFill/>
          <a:ln>
            <a:noFill/>
          </a:ln>
        </p:spPr>
      </p:pic>
      <p:sp>
        <p:nvSpPr>
          <p:cNvPr id="192" name="Google Shape;192;p8"/>
          <p:cNvSpPr txBox="1"/>
          <p:nvPr/>
        </p:nvSpPr>
        <p:spPr>
          <a:xfrm>
            <a:off x="5118749" y="1003042"/>
            <a:ext cx="4006329" cy="501675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Classical Image Captioning</a:t>
            </a:r>
            <a:r>
              <a:rPr lang="en-US" sz="1600" dirty="0">
                <a:solidFill>
                  <a:schemeClr val="dk1"/>
                </a:solidFill>
                <a:latin typeface="Calibri"/>
                <a:ea typeface="Calibri"/>
                <a:cs typeface="Calibri"/>
                <a:sym typeface="Calibri"/>
              </a:rPr>
              <a:t> system uses an </a:t>
            </a:r>
            <a:r>
              <a:rPr lang="en-US" sz="1600" b="1" dirty="0">
                <a:solidFill>
                  <a:schemeClr val="dk1"/>
                </a:solidFill>
                <a:latin typeface="Calibri"/>
                <a:ea typeface="Calibri"/>
                <a:cs typeface="Calibri"/>
                <a:sym typeface="Calibri"/>
              </a:rPr>
              <a:t>Encoder-Decoder</a:t>
            </a:r>
            <a:r>
              <a:rPr lang="en-US" sz="1600" dirty="0">
                <a:solidFill>
                  <a:schemeClr val="dk1"/>
                </a:solidFill>
                <a:latin typeface="Calibri"/>
                <a:ea typeface="Calibri"/>
                <a:cs typeface="Calibri"/>
                <a:sym typeface="Calibri"/>
              </a:rPr>
              <a:t> scheme.</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Encoder</a:t>
            </a:r>
            <a:r>
              <a:rPr lang="en-US" sz="1600" dirty="0">
                <a:solidFill>
                  <a:schemeClr val="dk1"/>
                </a:solidFill>
                <a:latin typeface="Calibri"/>
                <a:ea typeface="Calibri"/>
                <a:cs typeface="Calibri"/>
                <a:sym typeface="Calibri"/>
              </a:rPr>
              <a:t> is implemented with a </a:t>
            </a:r>
            <a:r>
              <a:rPr lang="en-US" sz="1600" b="1" dirty="0">
                <a:solidFill>
                  <a:schemeClr val="dk1"/>
                </a:solidFill>
                <a:latin typeface="Calibri"/>
                <a:ea typeface="Calibri"/>
                <a:cs typeface="Calibri"/>
                <a:sym typeface="Calibri"/>
              </a:rPr>
              <a:t>Convolutional Neural Network (CNN) </a:t>
            </a:r>
            <a:r>
              <a:rPr lang="en-US" sz="1600" dirty="0">
                <a:solidFill>
                  <a:schemeClr val="dk1"/>
                </a:solidFill>
                <a:latin typeface="Calibri"/>
                <a:ea typeface="Calibri"/>
                <a:cs typeface="Calibri"/>
                <a:sym typeface="Calibri"/>
              </a:rPr>
              <a:t>that encodes the input image information to a hidden state “h”.</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Decoder</a:t>
            </a:r>
            <a:r>
              <a:rPr lang="en-US" sz="1600" dirty="0">
                <a:solidFill>
                  <a:schemeClr val="dk1"/>
                </a:solidFill>
                <a:latin typeface="Calibri"/>
                <a:ea typeface="Calibri"/>
                <a:cs typeface="Calibri"/>
                <a:sym typeface="Calibri"/>
              </a:rPr>
              <a:t> is implemented with a </a:t>
            </a:r>
            <a:r>
              <a:rPr lang="en-US" sz="1600" b="1" dirty="0">
                <a:solidFill>
                  <a:schemeClr val="dk1"/>
                </a:solidFill>
                <a:latin typeface="Calibri"/>
                <a:ea typeface="Calibri"/>
                <a:cs typeface="Calibri"/>
                <a:sym typeface="Calibri"/>
              </a:rPr>
              <a:t>Recurrent Neural Network (RNN)</a:t>
            </a:r>
            <a:r>
              <a:rPr lang="en-US" sz="1600" dirty="0">
                <a:solidFill>
                  <a:schemeClr val="dk1"/>
                </a:solidFill>
                <a:latin typeface="Calibri"/>
                <a:ea typeface="Calibri"/>
                <a:cs typeface="Calibri"/>
                <a:sym typeface="Calibri"/>
              </a:rPr>
              <a:t> such as: </a:t>
            </a:r>
            <a:r>
              <a:rPr lang="en-US" sz="1600" b="1" dirty="0">
                <a:solidFill>
                  <a:schemeClr val="dk1"/>
                </a:solidFill>
                <a:latin typeface="Calibri"/>
                <a:ea typeface="Calibri"/>
                <a:cs typeface="Calibri"/>
                <a:sym typeface="Calibri"/>
              </a:rPr>
              <a:t>Gated Recurrent Units (GRUs)</a:t>
            </a:r>
            <a:r>
              <a:rPr lang="en-US" sz="1600" dirty="0">
                <a:solidFill>
                  <a:schemeClr val="dk1"/>
                </a:solidFill>
                <a:latin typeface="Calibri"/>
                <a:ea typeface="Calibri"/>
                <a:cs typeface="Calibri"/>
                <a:sym typeface="Calibri"/>
              </a:rPr>
              <a:t>/ </a:t>
            </a:r>
            <a:r>
              <a:rPr lang="en-US" sz="1600" b="1" dirty="0">
                <a:solidFill>
                  <a:schemeClr val="dk1"/>
                </a:solidFill>
                <a:latin typeface="Calibri"/>
                <a:ea typeface="Calibri"/>
                <a:cs typeface="Calibri"/>
                <a:sym typeface="Calibri"/>
              </a:rPr>
              <a:t>Long Short-Term Memory (LSTMs) </a:t>
            </a:r>
            <a:r>
              <a:rPr lang="en-US" sz="1600" dirty="0">
                <a:solidFill>
                  <a:schemeClr val="dk1"/>
                </a:solidFill>
                <a:latin typeface="Calibri"/>
                <a:ea typeface="Calibri"/>
                <a:cs typeface="Calibri"/>
                <a:sym typeface="Calibri"/>
              </a:rPr>
              <a:t>which makes use of the hidden state “h” and converts into a bunch of words.</a:t>
            </a:r>
            <a:endParaRPr dirty="0"/>
          </a:p>
          <a:p>
            <a:pPr marL="285750" marR="0" lvl="0" indent="-184150" algn="l" rtl="0">
              <a:spcBef>
                <a:spcPts val="0"/>
              </a:spcBef>
              <a:spcAft>
                <a:spcPts val="0"/>
              </a:spcAft>
              <a:buClr>
                <a:schemeClr val="dk1"/>
              </a:buClr>
              <a:buSzPts val="1600"/>
              <a:buFont typeface="Noto Sans Symbols"/>
              <a:buNone/>
            </a:pPr>
            <a:endParaRPr sz="16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Noto Sans Symbols"/>
              <a:buChar char="▪"/>
            </a:pPr>
            <a:r>
              <a:rPr lang="en-US" sz="1600" b="1" dirty="0">
                <a:solidFill>
                  <a:schemeClr val="dk1"/>
                </a:solidFill>
                <a:latin typeface="Calibri"/>
                <a:ea typeface="Calibri"/>
                <a:cs typeface="Calibri"/>
                <a:sym typeface="Calibri"/>
              </a:rPr>
              <a:t>Issues</a:t>
            </a:r>
            <a:r>
              <a:rPr lang="en-US" sz="1600" dirty="0">
                <a:solidFill>
                  <a:schemeClr val="dk1"/>
                </a:solidFill>
                <a:latin typeface="Calibri"/>
                <a:ea typeface="Calibri"/>
                <a:cs typeface="Calibri"/>
                <a:sym typeface="Calibri"/>
              </a:rPr>
              <a:t> with classical approach:</a:t>
            </a:r>
            <a:endParaRPr dirty="0"/>
          </a:p>
          <a:p>
            <a:pPr marL="742950" marR="0" lvl="1" indent="-285750" algn="l" rtl="0">
              <a:spcBef>
                <a:spcPts val="0"/>
              </a:spcBef>
              <a:spcAft>
                <a:spcPts val="0"/>
              </a:spcAft>
              <a:buClr>
                <a:schemeClr val="dk1"/>
              </a:buClr>
              <a:buSzPts val="1600"/>
              <a:buFont typeface="Noto Sans Symbols"/>
              <a:buChar char="▪"/>
            </a:pPr>
            <a:r>
              <a:rPr lang="en-US" sz="1600" b="0" i="0" u="none" strike="noStrike" cap="none" dirty="0">
                <a:solidFill>
                  <a:schemeClr val="dk1"/>
                </a:solidFill>
                <a:latin typeface="Calibri"/>
                <a:ea typeface="Calibri"/>
                <a:cs typeface="Calibri"/>
                <a:sym typeface="Calibri"/>
              </a:rPr>
              <a:t>Computationally expensive</a:t>
            </a:r>
            <a:endParaRPr dirty="0"/>
          </a:p>
          <a:p>
            <a:pPr marL="742950" marR="0" lvl="1" indent="-285750" algn="l" rtl="0">
              <a:spcBef>
                <a:spcPts val="0"/>
              </a:spcBef>
              <a:spcAft>
                <a:spcPts val="0"/>
              </a:spcAft>
              <a:buClr>
                <a:schemeClr val="dk1"/>
              </a:buClr>
              <a:buSzPts val="1600"/>
              <a:buFont typeface="Noto Sans Symbols"/>
              <a:buChar char="▪"/>
            </a:pPr>
            <a:r>
              <a:rPr lang="en-US" sz="1600" b="0" i="0" u="none" strike="noStrike" cap="none" dirty="0">
                <a:solidFill>
                  <a:schemeClr val="dk1"/>
                </a:solidFill>
                <a:latin typeface="Calibri"/>
                <a:ea typeface="Calibri"/>
                <a:cs typeface="Calibri"/>
                <a:sym typeface="Calibri"/>
              </a:rPr>
              <a:t>Quality of predicted text is not good since it does not capture the essence of the entire input image.</a:t>
            </a:r>
            <a:endParaRPr dirty="0"/>
          </a:p>
        </p:txBody>
      </p:sp>
      <p:sp>
        <p:nvSpPr>
          <p:cNvPr id="193" name="Google Shape;193;p8"/>
          <p:cNvSpPr txBox="1"/>
          <p:nvPr/>
        </p:nvSpPr>
        <p:spPr>
          <a:xfrm>
            <a:off x="926118" y="4888468"/>
            <a:ext cx="341728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Classical Image Captioning system</a:t>
            </a:r>
            <a:endParaRPr sz="1800">
              <a:solidFill>
                <a:schemeClr val="dk1"/>
              </a:solidFill>
              <a:latin typeface="Calibri"/>
              <a:ea typeface="Calibri"/>
              <a:cs typeface="Calibri"/>
              <a:sym typeface="Calibri"/>
            </a:endParaRPr>
          </a:p>
        </p:txBody>
      </p:sp>
      <p:sp>
        <p:nvSpPr>
          <p:cNvPr id="194" name="Google Shape;194;p8"/>
          <p:cNvSpPr/>
          <p:nvPr/>
        </p:nvSpPr>
        <p:spPr>
          <a:xfrm rot="5400000">
            <a:off x="2356880" y="1969936"/>
            <a:ext cx="304800" cy="1524000"/>
          </a:xfrm>
          <a:prstGeom prst="leftBrace">
            <a:avLst>
              <a:gd name="adj1" fmla="val 8333"/>
              <a:gd name="adj2" fmla="val 50000"/>
            </a:avLst>
          </a:prstGeom>
          <a:noFill/>
          <a:ln w="285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5" name="Google Shape;195;p8"/>
          <p:cNvSpPr txBox="1"/>
          <p:nvPr/>
        </p:nvSpPr>
        <p:spPr>
          <a:xfrm>
            <a:off x="2127804" y="2244560"/>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Encoder</a:t>
            </a:r>
            <a:endParaRPr sz="1800">
              <a:solidFill>
                <a:schemeClr val="dk1"/>
              </a:solidFill>
              <a:latin typeface="Calibri"/>
              <a:ea typeface="Calibri"/>
              <a:cs typeface="Calibri"/>
              <a:sym typeface="Calibri"/>
            </a:endParaRPr>
          </a:p>
        </p:txBody>
      </p:sp>
      <p:sp>
        <p:nvSpPr>
          <p:cNvPr id="196" name="Google Shape;196;p8"/>
          <p:cNvSpPr/>
          <p:nvPr/>
        </p:nvSpPr>
        <p:spPr>
          <a:xfrm rot="5400000">
            <a:off x="4074040" y="1174721"/>
            <a:ext cx="304800" cy="1524000"/>
          </a:xfrm>
          <a:prstGeom prst="leftBrace">
            <a:avLst>
              <a:gd name="adj1" fmla="val 8333"/>
              <a:gd name="adj2" fmla="val 50000"/>
            </a:avLst>
          </a:prstGeom>
          <a:noFill/>
          <a:ln w="28575" cap="flat" cmpd="sng">
            <a:solidFill>
              <a:srgbClr val="4A7DB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97" name="Google Shape;197;p8"/>
          <p:cNvSpPr txBox="1"/>
          <p:nvPr/>
        </p:nvSpPr>
        <p:spPr>
          <a:xfrm>
            <a:off x="3844964" y="1449345"/>
            <a:ext cx="9906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Decoder</a:t>
            </a:r>
            <a:endParaRPr sz="1800">
              <a:solidFill>
                <a:schemeClr val="dk1"/>
              </a:solidFill>
              <a:latin typeface="Calibri"/>
              <a:ea typeface="Calibri"/>
              <a:cs typeface="Calibri"/>
              <a:sym typeface="Calibri"/>
            </a:endParaRPr>
          </a:p>
        </p:txBody>
      </p:sp>
      <p:pic>
        <p:nvPicPr>
          <p:cNvPr id="198" name="Google Shape;198;p8" descr="Icon&#10;&#10;Description automatically generated"/>
          <p:cNvPicPr preferRelativeResize="0"/>
          <p:nvPr/>
        </p:nvPicPr>
        <p:blipFill rotWithShape="1">
          <a:blip r:embed="rId5">
            <a:alphaModFix/>
          </a:blip>
          <a:srcRect/>
          <a:stretch/>
        </p:blipFill>
        <p:spPr>
          <a:xfrm>
            <a:off x="7772400" y="6200906"/>
            <a:ext cx="1219200" cy="504694"/>
          </a:xfrm>
          <a:prstGeom prst="rect">
            <a:avLst/>
          </a:prstGeom>
          <a:noFill/>
          <a:ln>
            <a:noFill/>
          </a:ln>
        </p:spPr>
      </p:pic>
      <p:sp>
        <p:nvSpPr>
          <p:cNvPr id="199" name="Google Shape;199;p8"/>
          <p:cNvSpPr/>
          <p:nvPr/>
        </p:nvSpPr>
        <p:spPr>
          <a:xfrm>
            <a:off x="2644050" y="6138550"/>
            <a:ext cx="4081800" cy="658200"/>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457200" marR="0" lvl="1" indent="0" algn="l" rtl="0">
              <a:spcBef>
                <a:spcPts val="0"/>
              </a:spcBef>
              <a:spcAft>
                <a:spcPts val="0"/>
              </a:spcAft>
              <a:buNone/>
            </a:pPr>
            <a:r>
              <a:rPr lang="en-US" sz="2800" b="0" i="0" u="none" strike="noStrike" cap="none">
                <a:solidFill>
                  <a:schemeClr val="lt1"/>
                </a:solidFill>
                <a:latin typeface="Garamond"/>
                <a:ea typeface="Garamond"/>
                <a:cs typeface="Garamond"/>
                <a:sym typeface="Garamond"/>
              </a:rPr>
              <a:t>Image to Text Synthesis</a:t>
            </a:r>
            <a:endParaRPr sz="100"/>
          </a:p>
        </p:txBody>
      </p:sp>
    </p:spTree>
    <p:extLst>
      <p:ext uri="{BB962C8B-B14F-4D97-AF65-F5344CB8AC3E}">
        <p14:creationId xmlns:p14="http://schemas.microsoft.com/office/powerpoint/2010/main" val="26634925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TotalTime>
  <Words>2763</Words>
  <Application>Microsoft Office PowerPoint</Application>
  <PresentationFormat>On-screen Show (4:3)</PresentationFormat>
  <Paragraphs>536</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Calibri</vt:lpstr>
      <vt:lpstr>Cambria Math</vt:lpstr>
      <vt:lpstr>Courier New</vt:lpstr>
      <vt:lpstr>Garamond</vt:lpstr>
      <vt:lpstr>Noto Sans Symbols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CSUEB User</dc:creator>
  <cp:lastModifiedBy>Sourav Samanta</cp:lastModifiedBy>
  <cp:revision>48</cp:revision>
  <dcterms:created xsi:type="dcterms:W3CDTF">2019-05-30T20:40:10Z</dcterms:created>
  <dcterms:modified xsi:type="dcterms:W3CDTF">2022-05-06T01:11:36Z</dcterms:modified>
</cp:coreProperties>
</file>